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1" r:id="rId5"/>
    <p:sldId id="272" r:id="rId6"/>
    <p:sldId id="275" r:id="rId7"/>
    <p:sldId id="277" r:id="rId8"/>
    <p:sldId id="273" r:id="rId9"/>
    <p:sldId id="276" r:id="rId10"/>
    <p:sldId id="279" r:id="rId11"/>
    <p:sldId id="281" r:id="rId12"/>
    <p:sldId id="298" r:id="rId13"/>
    <p:sldId id="280" r:id="rId14"/>
    <p:sldId id="282" r:id="rId15"/>
    <p:sldId id="283" r:id="rId16"/>
    <p:sldId id="300" r:id="rId17"/>
    <p:sldId id="284" r:id="rId18"/>
    <p:sldId id="285" r:id="rId19"/>
    <p:sldId id="287" r:id="rId20"/>
    <p:sldId id="289" r:id="rId21"/>
    <p:sldId id="290" r:id="rId22"/>
    <p:sldId id="299" r:id="rId23"/>
    <p:sldId id="291" r:id="rId24"/>
    <p:sldId id="302" r:id="rId25"/>
    <p:sldId id="274" r:id="rId26"/>
    <p:sldId id="301" r:id="rId27"/>
    <p:sldId id="278" r:id="rId28"/>
    <p:sldId id="293" r:id="rId29"/>
    <p:sldId id="295" r:id="rId30"/>
    <p:sldId id="294" r:id="rId31"/>
    <p:sldId id="296" r:id="rId32"/>
    <p:sldId id="266" r:id="rId33"/>
    <p:sldId id="268" r:id="rId34"/>
    <p:sldId id="305" r:id="rId35"/>
    <p:sldId id="304" r:id="rId36"/>
    <p:sldId id="303" r:id="rId37"/>
    <p:sldId id="267" r:id="rId38"/>
    <p:sldId id="269" r:id="rId39"/>
    <p:sldId id="260" r:id="rId40"/>
    <p:sldId id="297" r:id="rId41"/>
    <p:sldId id="262" r:id="rId42"/>
    <p:sldId id="264" r:id="rId4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31" autoAdjust="0"/>
  </p:normalViewPr>
  <p:slideViewPr>
    <p:cSldViewPr>
      <p:cViewPr varScale="1">
        <p:scale>
          <a:sx n="123" d="100"/>
          <a:sy n="123" d="100"/>
        </p:scale>
        <p:origin x="-12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6F66A585-7466-46E7-8FD1-21C7FC2536D8}" type="datetimeFigureOut">
              <a:rPr lang="de-DE"/>
              <a:pPr>
                <a:defRPr/>
              </a:pPr>
              <a:t>04.05.2011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2DD761B-511B-4980-B5E6-5F440BA18BB8}"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3AFBF67F-F906-4B64-93C8-B11A4AE40BD4}" type="datetimeFigureOut">
              <a:rPr lang="de-DE"/>
              <a:pPr>
                <a:defRPr/>
              </a:pPr>
              <a:t>04.05.2011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4035106-115D-419C-9E7C-4D467FBEF6F2}"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3FE2367D-A270-4A62-83A3-5BF0C505F924}" type="datetimeFigureOut">
              <a:rPr lang="de-DE"/>
              <a:pPr>
                <a:defRPr/>
              </a:pPr>
              <a:t>04.05.2011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C1AE759-5084-4883-B7CB-425238276247}"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B8CC9375-9983-481A-9875-978492750B5B}" type="datetimeFigureOut">
              <a:rPr lang="de-DE"/>
              <a:pPr>
                <a:defRPr/>
              </a:pPr>
              <a:t>04.05.2011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AD26336-4ED6-4B26-9F22-9BFEEE92BDB5}"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058AD333-3DD6-4B90-8AC6-0FFC4EA0EC6F}" type="datetimeFigureOut">
              <a:rPr lang="de-DE"/>
              <a:pPr>
                <a:defRPr/>
              </a:pPr>
              <a:t>04.05.2011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8E45266-08AD-4BA3-8F23-8A201CEF6948}"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8F340DD6-10BB-473E-A21D-A8DEF18B5400}" type="datetimeFigureOut">
              <a:rPr lang="de-DE"/>
              <a:pPr>
                <a:defRPr/>
              </a:pPr>
              <a:t>04.05.2011</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FAF1901B-BDEB-475F-B0E6-7AFF08ACAC7F}"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23036FFB-4742-450A-870D-D7233A69D8FD}" type="datetimeFigureOut">
              <a:rPr lang="de-DE"/>
              <a:pPr>
                <a:defRPr/>
              </a:pPr>
              <a:t>04.05.2011</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DE2C6C8D-D3FA-4AFF-8D3A-2ECFC64058D7}"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ACAC9F8F-9CBF-4DAD-8100-BBBAD45852F5}" type="datetimeFigureOut">
              <a:rPr lang="de-DE"/>
              <a:pPr>
                <a:defRPr/>
              </a:pPr>
              <a:t>04.05.2011</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9F7DFE5D-589C-475D-AE1F-52CC3DD7AB14}"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FFC6F6A0-CE28-4440-BFAC-945470D65A0F}" type="datetimeFigureOut">
              <a:rPr lang="de-DE"/>
              <a:pPr>
                <a:defRPr/>
              </a:pPr>
              <a:t>04.05.2011</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F902C61C-FDA4-4279-B5A5-E065DDFCB0A5}"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4E47BF75-4E12-430D-B020-753A3EABE58F}" type="datetimeFigureOut">
              <a:rPr lang="de-DE"/>
              <a:pPr>
                <a:defRPr/>
              </a:pPr>
              <a:t>04.05.2011</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6709604-52C6-4B5F-A497-2107B3F39405}"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D9374FCE-641E-4022-96EC-15CEEA5A271D}" type="datetimeFigureOut">
              <a:rPr lang="de-DE"/>
              <a:pPr>
                <a:defRPr/>
              </a:pPr>
              <a:t>04.05.2011</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993CA80-4365-4BA7-82A2-67B0526DEB1C}"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122"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5123"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8AA8CB4-BB74-46DB-8F80-F9F77C2C147E}" type="datetimeFigureOut">
              <a:rPr lang="de-DE"/>
              <a:pPr>
                <a:defRPr/>
              </a:pPr>
              <a:t>04.05.2011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CF675CB-D238-4A6A-9B29-B5579480318C}"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palliativnetz-brv.de/"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Office_Word-Dokument1.docx"/><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Office_Word-Dokument2.docx"/><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package" Target="../embeddings/Microsoft_Office_Word-Dokument3.docx"/></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ctrTitle"/>
          </p:nvPr>
        </p:nvSpPr>
        <p:spPr>
          <a:xfrm>
            <a:off x="685800" y="2130425"/>
            <a:ext cx="7772400" cy="938213"/>
          </a:xfrm>
        </p:spPr>
        <p:txBody>
          <a:bodyPr/>
          <a:lstStyle/>
          <a:p>
            <a:r>
              <a:rPr lang="de-DE" sz="2400" smtClean="0"/>
              <a:t>Ein Stück des Weges gemeinsam gehen</a:t>
            </a:r>
          </a:p>
        </p:txBody>
      </p:sp>
      <p:sp>
        <p:nvSpPr>
          <p:cNvPr id="3" name="Untertitel 2"/>
          <p:cNvSpPr>
            <a:spLocks noGrp="1"/>
          </p:cNvSpPr>
          <p:nvPr>
            <p:ph type="subTitle" idx="1"/>
          </p:nvPr>
        </p:nvSpPr>
        <p:spPr>
          <a:xfrm>
            <a:off x="1331913" y="3357563"/>
            <a:ext cx="6400800" cy="1752600"/>
          </a:xfrm>
        </p:spPr>
        <p:txBody>
          <a:bodyPr rtlCol="0">
            <a:normAutofit fontScale="92500" lnSpcReduction="10000"/>
          </a:bodyPr>
          <a:lstStyle/>
          <a:p>
            <a:pPr fontAlgn="auto">
              <a:spcAft>
                <a:spcPts val="0"/>
              </a:spcAft>
              <a:buFont typeface="Arial" pitchFamily="34" charset="0"/>
              <a:buNone/>
              <a:defRPr/>
            </a:pPr>
            <a:r>
              <a:rPr lang="de-DE" sz="4000" dirty="0" smtClean="0">
                <a:solidFill>
                  <a:schemeClr val="tx2"/>
                </a:solidFill>
              </a:rPr>
              <a:t>Palliativnetz</a:t>
            </a:r>
          </a:p>
          <a:p>
            <a:pPr fontAlgn="auto">
              <a:spcAft>
                <a:spcPts val="0"/>
              </a:spcAft>
              <a:buFont typeface="Arial" pitchFamily="34" charset="0"/>
              <a:buNone/>
              <a:defRPr/>
            </a:pPr>
            <a:r>
              <a:rPr lang="de-DE" sz="4000" dirty="0">
                <a:solidFill>
                  <a:schemeClr val="tx2"/>
                </a:solidFill>
              </a:rPr>
              <a:t>i</a:t>
            </a:r>
            <a:r>
              <a:rPr lang="de-DE" sz="4000" dirty="0" smtClean="0">
                <a:solidFill>
                  <a:schemeClr val="tx2"/>
                </a:solidFill>
              </a:rPr>
              <a:t>m</a:t>
            </a:r>
            <a:br>
              <a:rPr lang="de-DE" sz="4000" dirty="0" smtClean="0">
                <a:solidFill>
                  <a:schemeClr val="tx2"/>
                </a:solidFill>
              </a:rPr>
            </a:br>
            <a:r>
              <a:rPr lang="de-DE" sz="4000" dirty="0" smtClean="0">
                <a:solidFill>
                  <a:schemeClr val="tx2"/>
                </a:solidFill>
              </a:rPr>
              <a:t>Altkreis Bremervörde</a:t>
            </a:r>
          </a:p>
          <a:p>
            <a:pPr fontAlgn="auto">
              <a:spcAft>
                <a:spcPts val="0"/>
              </a:spcAft>
              <a:buFont typeface="Arial" pitchFamily="34" charset="0"/>
              <a:buNone/>
              <a:defRPr/>
            </a:pP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5" name="Textfeld 4"/>
          <p:cNvSpPr txBox="1">
            <a:spLocks noChangeArrowheads="1"/>
          </p:cNvSpPr>
          <p:nvPr/>
        </p:nvSpPr>
        <p:spPr bwMode="auto">
          <a:xfrm>
            <a:off x="971550" y="1484313"/>
            <a:ext cx="6985000" cy="5264150"/>
          </a:xfrm>
          <a:prstGeom prst="rect">
            <a:avLst/>
          </a:prstGeom>
          <a:noFill/>
          <a:ln w="9525">
            <a:noFill/>
            <a:miter lim="800000"/>
            <a:headEnd/>
            <a:tailEnd/>
          </a:ln>
        </p:spPr>
        <p:txBody>
          <a:bodyPr>
            <a:spAutoFit/>
          </a:bodyPr>
          <a:lstStyle/>
          <a:p>
            <a:r>
              <a:rPr lang="de-DE" sz="1200">
                <a:latin typeface="Calibri" pitchFamily="34" charset="0"/>
              </a:rPr>
              <a:t>Um in dieser Situation auch in unserer Region Palliativpatienten Zugang zur SAPV anbieten zu können, den Menschen in ihrer schwersten Bedrängnis eine fachlich kompetente – menschlich ausgerichtete Versorgung zu ermöglichen wurde nun das  </a:t>
            </a:r>
            <a:r>
              <a:rPr lang="de-DE" sz="1200" b="1">
                <a:latin typeface="Calibri" pitchFamily="34" charset="0"/>
              </a:rPr>
              <a:t>Palliativnetz im Altkreis Bremervörde gegründet.</a:t>
            </a:r>
          </a:p>
          <a:p>
            <a:endParaRPr lang="de-DE" sz="1200" b="1">
              <a:latin typeface="Calibri" pitchFamily="34" charset="0"/>
            </a:endParaRPr>
          </a:p>
          <a:p>
            <a:endParaRPr lang="de-DE" sz="1200" b="1">
              <a:latin typeface="Calibri" pitchFamily="34" charset="0"/>
            </a:endParaRPr>
          </a:p>
          <a:p>
            <a:endParaRPr lang="de-DE" sz="1200" b="1">
              <a:latin typeface="Calibri" pitchFamily="34" charset="0"/>
            </a:endParaRPr>
          </a:p>
          <a:p>
            <a:endParaRPr lang="de-DE" sz="1200" b="1">
              <a:latin typeface="Calibri" pitchFamily="34" charset="0"/>
            </a:endParaRPr>
          </a:p>
          <a:p>
            <a:endParaRPr lang="de-DE" sz="1200" b="1">
              <a:latin typeface="Calibri" pitchFamily="34" charset="0"/>
            </a:endParaRPr>
          </a:p>
          <a:p>
            <a:endParaRPr lang="de-DE" sz="1200" b="1">
              <a:latin typeface="Calibri" pitchFamily="34" charset="0"/>
            </a:endParaRPr>
          </a:p>
          <a:p>
            <a:endParaRPr lang="de-DE" sz="1200" b="1">
              <a:latin typeface="Calibri" pitchFamily="34" charset="0"/>
            </a:endParaRPr>
          </a:p>
          <a:p>
            <a:endParaRPr lang="de-DE" sz="1200" b="1">
              <a:latin typeface="Calibri" pitchFamily="34" charset="0"/>
            </a:endParaRPr>
          </a:p>
          <a:p>
            <a:endParaRPr lang="de-DE" sz="1200" b="1">
              <a:latin typeface="Calibri" pitchFamily="34" charset="0"/>
            </a:endParaRPr>
          </a:p>
          <a:p>
            <a:endParaRPr lang="de-DE" sz="1200" b="1">
              <a:latin typeface="Calibri" pitchFamily="34" charset="0"/>
            </a:endParaRPr>
          </a:p>
          <a:p>
            <a:endParaRPr lang="de-DE" sz="1200" b="1">
              <a:latin typeface="Calibri" pitchFamily="34" charset="0"/>
            </a:endParaRPr>
          </a:p>
          <a:p>
            <a:endParaRPr lang="de-DE" sz="1200" b="1">
              <a:latin typeface="Calibri" pitchFamily="34" charset="0"/>
            </a:endParaRPr>
          </a:p>
          <a:p>
            <a:endParaRPr lang="de-DE" sz="1200" b="1">
              <a:latin typeface="Calibri" pitchFamily="34" charset="0"/>
            </a:endParaRPr>
          </a:p>
          <a:p>
            <a:endParaRPr lang="de-DE" sz="1200" b="1">
              <a:latin typeface="Calibri" pitchFamily="34" charset="0"/>
            </a:endParaRPr>
          </a:p>
          <a:p>
            <a:pPr>
              <a:buFont typeface="Arial" charset="0"/>
              <a:buChar char="•"/>
            </a:pPr>
            <a:r>
              <a:rPr lang="de-DE" sz="1200">
                <a:latin typeface="Calibri" pitchFamily="34" charset="0"/>
              </a:rPr>
              <a:t>Grundsätzliche Überlegungen hierzu- :</a:t>
            </a:r>
          </a:p>
          <a:p>
            <a:pPr>
              <a:buFont typeface="Arial" charset="0"/>
              <a:buChar char="•"/>
            </a:pPr>
            <a:r>
              <a:rPr lang="de-DE" sz="1200">
                <a:latin typeface="Calibri" pitchFamily="34" charset="0"/>
              </a:rPr>
              <a:t>Basis eines  Netzwerkes um den Patienten ist und bleibt der betreuende Hausarzt und der betreuende Pflegedienst bzw. das Pflegeheim.</a:t>
            </a:r>
          </a:p>
          <a:p>
            <a:pPr>
              <a:buFont typeface="Arial" charset="0"/>
              <a:buChar char="•"/>
            </a:pPr>
            <a:r>
              <a:rPr lang="de-DE" sz="1200">
                <a:latin typeface="Calibri" pitchFamily="34" charset="0"/>
              </a:rPr>
              <a:t>Durch SAPV  soll dieses Netz lediglich erweitert werden, - in das Palliativ netz ist der Hausarzt, der Pflegedienst persönlich, inhaltlich und auch finanziell integriert.</a:t>
            </a:r>
          </a:p>
          <a:p>
            <a:pPr>
              <a:buFont typeface="Arial" charset="0"/>
              <a:buChar char="•"/>
            </a:pPr>
            <a:r>
              <a:rPr lang="de-DE" sz="1200">
                <a:latin typeface="Calibri" pitchFamily="34" charset="0"/>
              </a:rPr>
              <a:t>Die Versorgung findet Orts nah statt.</a:t>
            </a:r>
          </a:p>
          <a:p>
            <a:pPr>
              <a:buFont typeface="Arial" charset="0"/>
              <a:buChar char="•"/>
            </a:pPr>
            <a:r>
              <a:rPr lang="de-DE" sz="1200">
                <a:latin typeface="Calibri" pitchFamily="34" charset="0"/>
              </a:rPr>
              <a:t>Vorhandene Strukturen der Palliativversorgung- insbesondere der Hospizdienst und die Krebsfürsorge werden ebenfalls integriert.</a:t>
            </a:r>
          </a:p>
          <a:p>
            <a:pPr>
              <a:buFont typeface="Arial" charset="0"/>
              <a:buChar char="•"/>
            </a:pPr>
            <a:r>
              <a:rPr lang="de-DE" sz="1200">
                <a:latin typeface="Calibri" pitchFamily="34" charset="0"/>
              </a:rPr>
              <a:t>Die Versorgung im Palliativnetz hat unbedingt fachkompetent zu erfolgen. Die wesentliche Fachkompetenz findet sich aber schon bei den hier niedergelassenen Haus- und Fachärzten – bei den tätigen Pflegediensten. Diese vorhandene Fachkompetenz gilt es zu koordinieren, zu bündeln und zu nutzen</a:t>
            </a:r>
            <a:endParaRPr lang="de-DE">
              <a:latin typeface="Calibri" pitchFamily="34" charset="0"/>
            </a:endParaRPr>
          </a:p>
        </p:txBody>
      </p:sp>
      <p:pic>
        <p:nvPicPr>
          <p:cNvPr id="4" name="Grafik 3" descr="haende.jpg"/>
          <p:cNvPicPr>
            <a:picLocks noChangeAspect="1"/>
          </p:cNvPicPr>
          <p:nvPr/>
        </p:nvPicPr>
        <p:blipFill>
          <a:blip r:embed="rId2" cstate="print"/>
          <a:srcRect/>
          <a:stretch>
            <a:fillRect/>
          </a:stretch>
        </p:blipFill>
        <p:spPr bwMode="auto">
          <a:xfrm>
            <a:off x="2339975" y="2133600"/>
            <a:ext cx="3960813" cy="2368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15" end="15"/>
                                            </p:txEl>
                                          </p:spTgt>
                                        </p:tgtEl>
                                        <p:attrNameLst>
                                          <p:attrName>style.visibility</p:attrName>
                                        </p:attrNameLst>
                                      </p:cBhvr>
                                      <p:to>
                                        <p:strVal val="visible"/>
                                      </p:to>
                                    </p:set>
                                    <p:anim calcmode="lin" valueType="num">
                                      <p:cBhvr additive="base">
                                        <p:cTn id="12" dur="500" fill="hold"/>
                                        <p:tgtEl>
                                          <p:spTgt spid="5">
                                            <p:txEl>
                                              <p:pRg st="15" end="15"/>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
                                            <p:txEl>
                                              <p:pRg st="16" end="16"/>
                                            </p:txEl>
                                          </p:spTgt>
                                        </p:tgtEl>
                                        <p:attrNameLst>
                                          <p:attrName>style.visibility</p:attrName>
                                        </p:attrNameLst>
                                      </p:cBhvr>
                                      <p:to>
                                        <p:strVal val="visible"/>
                                      </p:to>
                                    </p:set>
                                    <p:anim calcmode="lin" valueType="num">
                                      <p:cBhvr additive="base">
                                        <p:cTn id="18" dur="500" fill="hold"/>
                                        <p:tgtEl>
                                          <p:spTgt spid="5">
                                            <p:txEl>
                                              <p:pRg st="16" end="16"/>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5">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
                                            <p:txEl>
                                              <p:pRg st="17" end="17"/>
                                            </p:txEl>
                                          </p:spTgt>
                                        </p:tgtEl>
                                        <p:attrNameLst>
                                          <p:attrName>style.visibility</p:attrName>
                                        </p:attrNameLst>
                                      </p:cBhvr>
                                      <p:to>
                                        <p:strVal val="visible"/>
                                      </p:to>
                                    </p:set>
                                    <p:anim calcmode="lin" valueType="num">
                                      <p:cBhvr additive="base">
                                        <p:cTn id="24" dur="500" fill="hold"/>
                                        <p:tgtEl>
                                          <p:spTgt spid="5">
                                            <p:txEl>
                                              <p:pRg st="17" end="17"/>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5">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5">
                                            <p:txEl>
                                              <p:pRg st="18" end="18"/>
                                            </p:txEl>
                                          </p:spTgt>
                                        </p:tgtEl>
                                        <p:attrNameLst>
                                          <p:attrName>style.visibility</p:attrName>
                                        </p:attrNameLst>
                                      </p:cBhvr>
                                      <p:to>
                                        <p:strVal val="visible"/>
                                      </p:to>
                                    </p:set>
                                    <p:anim calcmode="lin" valueType="num">
                                      <p:cBhvr additive="base">
                                        <p:cTn id="30" dur="500" fill="hold"/>
                                        <p:tgtEl>
                                          <p:spTgt spid="5">
                                            <p:txEl>
                                              <p:pRg st="18" end="18"/>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5">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5">
                                            <p:txEl>
                                              <p:pRg st="19" end="19"/>
                                            </p:txEl>
                                          </p:spTgt>
                                        </p:tgtEl>
                                        <p:attrNameLst>
                                          <p:attrName>style.visibility</p:attrName>
                                        </p:attrNameLst>
                                      </p:cBhvr>
                                      <p:to>
                                        <p:strVal val="visible"/>
                                      </p:to>
                                    </p:set>
                                    <p:anim calcmode="lin" valueType="num">
                                      <p:cBhvr additive="base">
                                        <p:cTn id="36" dur="500" fill="hold"/>
                                        <p:tgtEl>
                                          <p:spTgt spid="5">
                                            <p:txEl>
                                              <p:pRg st="19" end="19"/>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5">
                                            <p:txEl>
                                              <p:pRg st="19" end="19"/>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5">
                                            <p:txEl>
                                              <p:pRg st="20" end="20"/>
                                            </p:txEl>
                                          </p:spTgt>
                                        </p:tgtEl>
                                        <p:attrNameLst>
                                          <p:attrName>style.visibility</p:attrName>
                                        </p:attrNameLst>
                                      </p:cBhvr>
                                      <p:to>
                                        <p:strVal val="visible"/>
                                      </p:to>
                                    </p:set>
                                    <p:anim calcmode="lin" valueType="num">
                                      <p:cBhvr additive="base">
                                        <p:cTn id="42" dur="500" fill="hold"/>
                                        <p:tgtEl>
                                          <p:spTgt spid="5">
                                            <p:txEl>
                                              <p:pRg st="20" end="2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5">
                                            <p:txEl>
                                              <p:pRg st="20" end="2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5" name="Textfeld 4"/>
          <p:cNvSpPr txBox="1">
            <a:spLocks noChangeArrowheads="1"/>
          </p:cNvSpPr>
          <p:nvPr/>
        </p:nvSpPr>
        <p:spPr bwMode="auto">
          <a:xfrm>
            <a:off x="1258888" y="1700213"/>
            <a:ext cx="6769100" cy="4432300"/>
          </a:xfrm>
          <a:prstGeom prst="rect">
            <a:avLst/>
          </a:prstGeom>
          <a:noFill/>
          <a:ln w="9525">
            <a:noFill/>
            <a:miter lim="800000"/>
            <a:headEnd/>
            <a:tailEnd/>
          </a:ln>
        </p:spPr>
        <p:txBody>
          <a:bodyPr>
            <a:spAutoFit/>
          </a:bodyPr>
          <a:lstStyle/>
          <a:p>
            <a:r>
              <a:rPr lang="de-DE" sz="1200">
                <a:latin typeface="Calibri" pitchFamily="34" charset="0"/>
              </a:rPr>
              <a:t>Um also ein Palliativnetz aufzubauen, das alle eben genannten Voraussetzungen und Überlegungen erfüllt haben wir folgende Strukturen aufgebaut und gegründet:</a:t>
            </a:r>
          </a:p>
          <a:p>
            <a:endParaRPr lang="de-DE" sz="1200">
              <a:latin typeface="Calibri" pitchFamily="34" charset="0"/>
            </a:endParaRPr>
          </a:p>
          <a:p>
            <a:r>
              <a:rPr lang="de-DE" sz="1200">
                <a:latin typeface="Calibri" pitchFamily="34" charset="0"/>
              </a:rPr>
              <a:t>Das Dach unseres Netzwerkes , der sogenannte Leistungserbringer, der mit den Krankenkassen die Zulassung aushandelt und letztendlich auch die Abrechnungen tätigt , gründet sich als </a:t>
            </a:r>
          </a:p>
          <a:p>
            <a:r>
              <a:rPr lang="de-DE" sz="1200" i="1">
                <a:latin typeface="Calibri" pitchFamily="34" charset="0"/>
              </a:rPr>
              <a:t>„</a:t>
            </a:r>
            <a:r>
              <a:rPr lang="de-DE" sz="1200" b="1" i="1">
                <a:latin typeface="Calibri" pitchFamily="34" charset="0"/>
              </a:rPr>
              <a:t>Palliativversorgung im Altkreis Bremervörde GBR </a:t>
            </a:r>
            <a:r>
              <a:rPr lang="de-DE" sz="1200" i="1">
                <a:latin typeface="Calibri" pitchFamily="34" charset="0"/>
              </a:rPr>
              <a:t>„</a:t>
            </a:r>
          </a:p>
          <a:p>
            <a:endParaRPr lang="de-DE" sz="1200">
              <a:latin typeface="Calibri" pitchFamily="34" charset="0"/>
            </a:endParaRPr>
          </a:p>
          <a:p>
            <a:r>
              <a:rPr lang="de-DE" sz="1200">
                <a:latin typeface="Calibri" pitchFamily="34" charset="0"/>
              </a:rPr>
              <a:t>Hier haben sich drei Träger zusammengeschlossen: </a:t>
            </a:r>
          </a:p>
          <a:p>
            <a:endParaRPr lang="de-DE" sz="1200">
              <a:latin typeface="Calibri" pitchFamily="34" charset="0"/>
            </a:endParaRPr>
          </a:p>
          <a:p>
            <a:r>
              <a:rPr lang="de-DE" sz="1200">
                <a:latin typeface="Calibri" pitchFamily="34" charset="0"/>
              </a:rPr>
              <a:t>---   Die Diakoniestation des Ev.-luth. Kirchenkreises Bremervörde-Zeven  gGmbH, (selbst Träger eines etablierte Pflegedienstes, erfüllt die Bedingungen als SAPV Leistungserbringer nach § 132 d SGB V )</a:t>
            </a:r>
          </a:p>
          <a:p>
            <a:r>
              <a:rPr lang="de-DE" sz="1200">
                <a:latin typeface="Calibri" pitchFamily="34" charset="0"/>
              </a:rPr>
              <a:t> </a:t>
            </a:r>
          </a:p>
          <a:p>
            <a:r>
              <a:rPr lang="de-DE" sz="1200">
                <a:latin typeface="Calibri" pitchFamily="34" charset="0"/>
              </a:rPr>
              <a:t>---  Die Sozial- und Pflegestation Bremervörde-Geestequelle GmbH,</a:t>
            </a:r>
          </a:p>
          <a:p>
            <a:r>
              <a:rPr lang="de-DE" sz="1200">
                <a:latin typeface="Calibri" pitchFamily="34" charset="0"/>
              </a:rPr>
              <a:t> (selbst Träger eines etablierte Pflegedienstes, erfüllt die Bedingungen als SAPV Leistungserbringer nach § 132 d SGB V )</a:t>
            </a:r>
          </a:p>
          <a:p>
            <a:r>
              <a:rPr lang="de-DE" sz="1200">
                <a:latin typeface="Calibri" pitchFamily="34" charset="0"/>
              </a:rPr>
              <a:t> </a:t>
            </a:r>
          </a:p>
          <a:p>
            <a:r>
              <a:rPr lang="de-DE" sz="1200">
                <a:latin typeface="Calibri" pitchFamily="34" charset="0"/>
              </a:rPr>
              <a:t>---  Das Hausärztliches Netzwerk für allgemeine und spezialisierte Palliativmedizin im Altkreis Bremervörde</a:t>
            </a:r>
          </a:p>
          <a:p>
            <a:r>
              <a:rPr lang="de-DE" sz="1200">
                <a:latin typeface="Calibri" pitchFamily="34" charset="0"/>
              </a:rPr>
              <a:t>unter der Schirmherrschaft des deutschen Hausärzteverbands, Landesverband Niedersachsen e.V.</a:t>
            </a:r>
          </a:p>
          <a:p>
            <a:r>
              <a:rPr lang="de-DE" sz="1200">
                <a:latin typeface="Calibri" pitchFamily="34" charset="0"/>
              </a:rPr>
              <a:t>( ein Zusammenschluss von Haus- und Fachärzten mit der Zusatzbezeichnung  Palliativmedizin , erfüllt die Bedingungen als SAPV Leistungserbringer nach § 132 d SGB V )</a:t>
            </a:r>
          </a:p>
          <a:p>
            <a:endParaRPr lang="de-DE" sz="1200">
              <a:latin typeface="Calibri" pitchFamily="34" charset="0"/>
            </a:endParaRPr>
          </a:p>
          <a:p>
            <a:endParaRPr lang="de-DE" sz="1200">
              <a:latin typeface="Calibri" pitchFamily="34" charset="0"/>
            </a:endParaRPr>
          </a:p>
          <a:p>
            <a:endParaRPr lang="de-DE">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 calcmode="lin" valueType="num">
                                      <p:cBhvr additive="base">
                                        <p:cTn id="35"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9" end="9"/>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 calcmode="lin" valueType="num">
                                      <p:cBhvr additive="base">
                                        <p:cTn id="39"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 calcmode="lin" valueType="num">
                                      <p:cBhvr additive="base">
                                        <p:cTn id="45" dur="50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5">
                                            <p:txEl>
                                              <p:pRg st="12" end="12"/>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anim calcmode="lin" valueType="num">
                                      <p:cBhvr additive="base">
                                        <p:cTn id="49" dur="500" fill="hold"/>
                                        <p:tgtEl>
                                          <p:spTgt spid="5">
                                            <p:txEl>
                                              <p:pRg st="13" end="1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13" end="13"/>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anim calcmode="lin" valueType="num">
                                      <p:cBhvr additive="base">
                                        <p:cTn id="53" dur="500" fill="hold"/>
                                        <p:tgtEl>
                                          <p:spTgt spid="5">
                                            <p:txEl>
                                              <p:pRg st="14" end="14"/>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5">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pal1.png"/>
          <p:cNvPicPr>
            <a:picLocks noChangeAspect="1"/>
          </p:cNvPicPr>
          <p:nvPr/>
        </p:nvPicPr>
        <p:blipFill>
          <a:blip r:embed="rId2" cstate="print"/>
          <a:srcRect/>
          <a:stretch>
            <a:fillRect/>
          </a:stretch>
        </p:blipFill>
        <p:spPr bwMode="auto">
          <a:xfrm>
            <a:off x="1763713" y="1484313"/>
            <a:ext cx="5524500" cy="4800600"/>
          </a:xfrm>
          <a:prstGeom prst="rect">
            <a:avLst/>
          </a:prstGeom>
          <a:noFill/>
          <a:ln w="9525">
            <a:noFill/>
            <a:miter lim="800000"/>
            <a:headEnd/>
            <a:tailEnd/>
          </a:ln>
        </p:spPr>
      </p:pic>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5" name="Textfeld 4"/>
          <p:cNvSpPr txBox="1">
            <a:spLocks noChangeArrowheads="1"/>
          </p:cNvSpPr>
          <p:nvPr/>
        </p:nvSpPr>
        <p:spPr bwMode="auto">
          <a:xfrm>
            <a:off x="1258888" y="1700213"/>
            <a:ext cx="6769100" cy="3602037"/>
          </a:xfrm>
          <a:prstGeom prst="rect">
            <a:avLst/>
          </a:prstGeom>
          <a:noFill/>
          <a:ln w="9525">
            <a:noFill/>
            <a:miter lim="800000"/>
            <a:headEnd/>
            <a:tailEnd/>
          </a:ln>
        </p:spPr>
        <p:txBody>
          <a:bodyPr>
            <a:spAutoFit/>
          </a:bodyPr>
          <a:lstStyle/>
          <a:p>
            <a:r>
              <a:rPr lang="de-DE" sz="1200">
                <a:latin typeface="Calibri" pitchFamily="34" charset="0"/>
              </a:rPr>
              <a:t>Die Basis – das eigentliche  Netzwerk um den Patienten  wird gebildet aus:</a:t>
            </a:r>
          </a:p>
          <a:p>
            <a:endParaRPr lang="de-DE" sz="1200">
              <a:latin typeface="Calibri" pitchFamily="34" charset="0"/>
            </a:endParaRPr>
          </a:p>
          <a:p>
            <a:r>
              <a:rPr lang="de-DE" sz="1200">
                <a:latin typeface="Calibri" pitchFamily="34" charset="0"/>
              </a:rPr>
              <a:t>Dem Hausarzt- der den Patienten seit Jahren kennt und ihn auch bis zum Ende behandeln wird.</a:t>
            </a:r>
          </a:p>
          <a:p>
            <a:endParaRPr lang="de-DE" sz="1200">
              <a:latin typeface="Calibri" pitchFamily="34" charset="0"/>
            </a:endParaRPr>
          </a:p>
          <a:p>
            <a:r>
              <a:rPr lang="de-DE" sz="1200">
                <a:latin typeface="Calibri" pitchFamily="34" charset="0"/>
              </a:rPr>
              <a:t>Dem tätigen Pflegedienst, das Pflegeheim- das den Patienten  mitunter seit Jahren betreut und pflegt.</a:t>
            </a:r>
          </a:p>
          <a:p>
            <a:endParaRPr lang="de-DE" sz="1200">
              <a:latin typeface="Calibri" pitchFamily="34" charset="0"/>
            </a:endParaRPr>
          </a:p>
          <a:p>
            <a:r>
              <a:rPr lang="de-DE" sz="1200">
                <a:latin typeface="Calibri" pitchFamily="34" charset="0"/>
              </a:rPr>
              <a:t>Den Angehörigen, die einen Hauptteil der Last zu tragen haben.</a:t>
            </a:r>
          </a:p>
          <a:p>
            <a:endParaRPr lang="de-DE" sz="1200">
              <a:latin typeface="Calibri" pitchFamily="34" charset="0"/>
            </a:endParaRPr>
          </a:p>
          <a:p>
            <a:r>
              <a:rPr lang="de-DE" sz="1200">
                <a:latin typeface="Calibri" pitchFamily="34" charset="0"/>
              </a:rPr>
              <a:t>Dem Hospizdienst- als Kooperationspartner des  Leistungserbringers- gerade wenn er gebraucht wird.</a:t>
            </a:r>
          </a:p>
          <a:p>
            <a:endParaRPr lang="de-DE" sz="1200">
              <a:latin typeface="Calibri" pitchFamily="34" charset="0"/>
            </a:endParaRPr>
          </a:p>
          <a:p>
            <a:r>
              <a:rPr lang="de-DE" sz="1200">
                <a:latin typeface="Calibri" pitchFamily="34" charset="0"/>
              </a:rPr>
              <a:t>Der Krebsfürsorge –ebenfalls Kooperationspartner- als fachkompetente psychosoziale Betreuung.</a:t>
            </a:r>
          </a:p>
          <a:p>
            <a:endParaRPr lang="de-DE" sz="1200">
              <a:latin typeface="Calibri" pitchFamily="34" charset="0"/>
            </a:endParaRPr>
          </a:p>
          <a:p>
            <a:r>
              <a:rPr lang="de-DE" sz="1200">
                <a:latin typeface="Calibri" pitchFamily="34" charset="0"/>
              </a:rPr>
              <a:t>Der SAPV Pflegefachkraft- als Koordinatorin um und an dem Patienten innerhalb des Netzwerkes.</a:t>
            </a:r>
          </a:p>
          <a:p>
            <a:endParaRPr lang="de-DE" sz="1200">
              <a:latin typeface="Calibri" pitchFamily="34" charset="0"/>
            </a:endParaRPr>
          </a:p>
          <a:p>
            <a:r>
              <a:rPr lang="de-DE" sz="1200">
                <a:latin typeface="Calibri" pitchFamily="34" charset="0"/>
              </a:rPr>
              <a:t>Der SAPV Arzt,- als Kollege mit dem Blick evtl. aus der anderen Richtung</a:t>
            </a:r>
          </a:p>
          <a:p>
            <a:endParaRPr lang="de-DE" sz="1200">
              <a:latin typeface="Calibri" pitchFamily="34" charset="0"/>
            </a:endParaRPr>
          </a:p>
          <a:p>
            <a:r>
              <a:rPr lang="de-DE" sz="1200">
                <a:latin typeface="Calibri" pitchFamily="34" charset="0"/>
              </a:rPr>
              <a:t>Das Krankenhaus – mit der Möglichkeit eines Palliativzimmers auch mal kurzfristig zu entlasten</a:t>
            </a:r>
          </a:p>
          <a:p>
            <a:endParaRPr lang="de-DE" sz="1200">
              <a:latin typeface="Calibri" pitchFamily="34" charset="0"/>
            </a:endParaRPr>
          </a:p>
          <a:p>
            <a:r>
              <a:rPr lang="de-DE" sz="1200">
                <a:latin typeface="Calibri" pitchFamily="34" charset="0"/>
              </a:rPr>
              <a:t>Den Fachkompetenzen vor Ort- soweit Sie erforderlich sind.</a:t>
            </a:r>
            <a:endParaRPr lang="de-DE">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 calcmode="lin" valueType="num">
                                      <p:cBhvr additive="base">
                                        <p:cTn id="43" dur="50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 calcmode="lin" valueType="num">
                                      <p:cBhvr additive="base">
                                        <p:cTn id="49" dur="500" fill="hold"/>
                                        <p:tgtEl>
                                          <p:spTgt spid="5">
                                            <p:txEl>
                                              <p:pRg st="14" end="1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 calcmode="lin" valueType="num">
                                      <p:cBhvr additive="base">
                                        <p:cTn id="55" dur="500" fill="hold"/>
                                        <p:tgtEl>
                                          <p:spTgt spid="5">
                                            <p:txEl>
                                              <p:pRg st="16" end="16"/>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5">
                                            <p:txEl>
                                              <p:pRg st="18" end="18"/>
                                            </p:txEl>
                                          </p:spTgt>
                                        </p:tgtEl>
                                        <p:attrNameLst>
                                          <p:attrName>style.visibility</p:attrName>
                                        </p:attrNameLst>
                                      </p:cBhvr>
                                      <p:to>
                                        <p:strVal val="visible"/>
                                      </p:to>
                                    </p:set>
                                    <p:anim calcmode="lin" valueType="num">
                                      <p:cBhvr additive="base">
                                        <p:cTn id="61" dur="500" fill="hold"/>
                                        <p:tgtEl>
                                          <p:spTgt spid="5">
                                            <p:txEl>
                                              <p:pRg st="18" end="1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2000"/>
                                        <p:tgtEl>
                                          <p:spTgt spid="5">
                                            <p:txEl>
                                              <p:pRg st="0" end="0"/>
                                            </p:txEl>
                                          </p:spTgt>
                                        </p:tgtEl>
                                      </p:cBhvr>
                                    </p:animEffect>
                                    <p:set>
                                      <p:cBhvr>
                                        <p:cTn id="67" dur="1" fill="hold">
                                          <p:stCondLst>
                                            <p:cond delay="1999"/>
                                          </p:stCondLst>
                                        </p:cTn>
                                        <p:tgtEl>
                                          <p:spTgt spid="5">
                                            <p:txEl>
                                              <p:pRg st="0" end="0"/>
                                            </p:txEl>
                                          </p:spTgt>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2000"/>
                                        <p:tgtEl>
                                          <p:spTgt spid="5">
                                            <p:txEl>
                                              <p:pRg st="2" end="2"/>
                                            </p:txEl>
                                          </p:spTgt>
                                        </p:tgtEl>
                                      </p:cBhvr>
                                    </p:animEffect>
                                    <p:set>
                                      <p:cBhvr>
                                        <p:cTn id="70" dur="1" fill="hold">
                                          <p:stCondLst>
                                            <p:cond delay="1999"/>
                                          </p:stCondLst>
                                        </p:cTn>
                                        <p:tgtEl>
                                          <p:spTgt spid="5">
                                            <p:txEl>
                                              <p:pRg st="2" end="2"/>
                                            </p:txEl>
                                          </p:spTgt>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2000"/>
                                        <p:tgtEl>
                                          <p:spTgt spid="5">
                                            <p:txEl>
                                              <p:pRg st="4" end="4"/>
                                            </p:txEl>
                                          </p:spTgt>
                                        </p:tgtEl>
                                      </p:cBhvr>
                                    </p:animEffect>
                                    <p:set>
                                      <p:cBhvr>
                                        <p:cTn id="73" dur="1" fill="hold">
                                          <p:stCondLst>
                                            <p:cond delay="1999"/>
                                          </p:stCondLst>
                                        </p:cTn>
                                        <p:tgtEl>
                                          <p:spTgt spid="5">
                                            <p:txEl>
                                              <p:pRg st="4" end="4"/>
                                            </p:txEl>
                                          </p:spTgt>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2000"/>
                                        <p:tgtEl>
                                          <p:spTgt spid="5">
                                            <p:txEl>
                                              <p:pRg st="6" end="6"/>
                                            </p:txEl>
                                          </p:spTgt>
                                        </p:tgtEl>
                                      </p:cBhvr>
                                    </p:animEffect>
                                    <p:set>
                                      <p:cBhvr>
                                        <p:cTn id="76" dur="1" fill="hold">
                                          <p:stCondLst>
                                            <p:cond delay="1999"/>
                                          </p:stCondLst>
                                        </p:cTn>
                                        <p:tgtEl>
                                          <p:spTgt spid="5">
                                            <p:txEl>
                                              <p:pRg st="6" end="6"/>
                                            </p:txEl>
                                          </p:spTgt>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2000"/>
                                        <p:tgtEl>
                                          <p:spTgt spid="5">
                                            <p:txEl>
                                              <p:pRg st="8" end="8"/>
                                            </p:txEl>
                                          </p:spTgt>
                                        </p:tgtEl>
                                      </p:cBhvr>
                                    </p:animEffect>
                                    <p:set>
                                      <p:cBhvr>
                                        <p:cTn id="79" dur="1" fill="hold">
                                          <p:stCondLst>
                                            <p:cond delay="1999"/>
                                          </p:stCondLst>
                                        </p:cTn>
                                        <p:tgtEl>
                                          <p:spTgt spid="5">
                                            <p:txEl>
                                              <p:pRg st="8" end="8"/>
                                            </p:txEl>
                                          </p:spTgt>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2000"/>
                                        <p:tgtEl>
                                          <p:spTgt spid="5">
                                            <p:txEl>
                                              <p:pRg st="10" end="10"/>
                                            </p:txEl>
                                          </p:spTgt>
                                        </p:tgtEl>
                                      </p:cBhvr>
                                    </p:animEffect>
                                    <p:set>
                                      <p:cBhvr>
                                        <p:cTn id="82" dur="1" fill="hold">
                                          <p:stCondLst>
                                            <p:cond delay="1999"/>
                                          </p:stCondLst>
                                        </p:cTn>
                                        <p:tgtEl>
                                          <p:spTgt spid="5">
                                            <p:txEl>
                                              <p:pRg st="10" end="10"/>
                                            </p:txEl>
                                          </p:spTgt>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2000"/>
                                        <p:tgtEl>
                                          <p:spTgt spid="5">
                                            <p:txEl>
                                              <p:pRg st="12" end="12"/>
                                            </p:txEl>
                                          </p:spTgt>
                                        </p:tgtEl>
                                      </p:cBhvr>
                                    </p:animEffect>
                                    <p:set>
                                      <p:cBhvr>
                                        <p:cTn id="85" dur="1" fill="hold">
                                          <p:stCondLst>
                                            <p:cond delay="1999"/>
                                          </p:stCondLst>
                                        </p:cTn>
                                        <p:tgtEl>
                                          <p:spTgt spid="5">
                                            <p:txEl>
                                              <p:pRg st="12" end="12"/>
                                            </p:txEl>
                                          </p:spTgt>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2000"/>
                                        <p:tgtEl>
                                          <p:spTgt spid="5">
                                            <p:txEl>
                                              <p:pRg st="14" end="14"/>
                                            </p:txEl>
                                          </p:spTgt>
                                        </p:tgtEl>
                                      </p:cBhvr>
                                    </p:animEffect>
                                    <p:set>
                                      <p:cBhvr>
                                        <p:cTn id="88" dur="1" fill="hold">
                                          <p:stCondLst>
                                            <p:cond delay="1999"/>
                                          </p:stCondLst>
                                        </p:cTn>
                                        <p:tgtEl>
                                          <p:spTgt spid="5">
                                            <p:txEl>
                                              <p:pRg st="14" end="14"/>
                                            </p:txEl>
                                          </p:spTgt>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2000"/>
                                        <p:tgtEl>
                                          <p:spTgt spid="5">
                                            <p:txEl>
                                              <p:pRg st="16" end="16"/>
                                            </p:txEl>
                                          </p:spTgt>
                                        </p:tgtEl>
                                      </p:cBhvr>
                                    </p:animEffect>
                                    <p:set>
                                      <p:cBhvr>
                                        <p:cTn id="91" dur="1" fill="hold">
                                          <p:stCondLst>
                                            <p:cond delay="1999"/>
                                          </p:stCondLst>
                                        </p:cTn>
                                        <p:tgtEl>
                                          <p:spTgt spid="5">
                                            <p:txEl>
                                              <p:pRg st="16" end="16"/>
                                            </p:txEl>
                                          </p:spTgt>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2000"/>
                                        <p:tgtEl>
                                          <p:spTgt spid="5">
                                            <p:txEl>
                                              <p:pRg st="18" end="18"/>
                                            </p:txEl>
                                          </p:spTgt>
                                        </p:tgtEl>
                                      </p:cBhvr>
                                    </p:animEffect>
                                    <p:set>
                                      <p:cBhvr>
                                        <p:cTn id="94" dur="1" fill="hold">
                                          <p:stCondLst>
                                            <p:cond delay="1999"/>
                                          </p:stCondLst>
                                        </p:cTn>
                                        <p:tgtEl>
                                          <p:spTgt spid="5">
                                            <p:txEl>
                                              <p:pRg st="18" end="18"/>
                                            </p:txEl>
                                          </p:spTgt>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fade">
                                      <p:cBhvr>
                                        <p:cTn id="9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pic>
        <p:nvPicPr>
          <p:cNvPr id="18435" name="Grafik 3" descr="pal1.png"/>
          <p:cNvPicPr>
            <a:picLocks noChangeAspect="1"/>
          </p:cNvPicPr>
          <p:nvPr/>
        </p:nvPicPr>
        <p:blipFill>
          <a:blip r:embed="rId2" cstate="print"/>
          <a:srcRect/>
          <a:stretch>
            <a:fillRect/>
          </a:stretch>
        </p:blipFill>
        <p:spPr bwMode="auto">
          <a:xfrm>
            <a:off x="2082800" y="1628775"/>
            <a:ext cx="5219700"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5" name="Textfeld 4"/>
          <p:cNvSpPr txBox="1">
            <a:spLocks noChangeArrowheads="1"/>
          </p:cNvSpPr>
          <p:nvPr/>
        </p:nvSpPr>
        <p:spPr bwMode="auto">
          <a:xfrm>
            <a:off x="1258888" y="1700213"/>
            <a:ext cx="6769100" cy="4832350"/>
          </a:xfrm>
          <a:prstGeom prst="rect">
            <a:avLst/>
          </a:prstGeom>
          <a:noFill/>
          <a:ln w="9525">
            <a:noFill/>
            <a:miter lim="800000"/>
            <a:headEnd/>
            <a:tailEnd/>
          </a:ln>
        </p:spPr>
        <p:txBody>
          <a:bodyPr>
            <a:spAutoFit/>
          </a:bodyPr>
          <a:lstStyle/>
          <a:p>
            <a:pPr algn="ctr"/>
            <a:r>
              <a:rPr lang="de-DE" sz="1600" b="1">
                <a:latin typeface="Calibri" pitchFamily="34" charset="0"/>
              </a:rPr>
              <a:t>Das Hausärztliches Netzwerk für allgemeine und spezialisierte Palliativmedizin im Altkreis Bremervörde</a:t>
            </a:r>
          </a:p>
          <a:p>
            <a:r>
              <a:rPr lang="de-DE" sz="1200">
                <a:latin typeface="Calibri" pitchFamily="34" charset="0"/>
              </a:rPr>
              <a:t>unter der Schirmherrschaft des deutschen Hausärzteverbands, Landesverband Niedersachsen e.V</a:t>
            </a:r>
          </a:p>
          <a:p>
            <a:endParaRPr lang="de-DE" sz="1200">
              <a:latin typeface="Calibri" pitchFamily="34" charset="0"/>
            </a:endParaRPr>
          </a:p>
          <a:p>
            <a:r>
              <a:rPr lang="de-DE" sz="1200">
                <a:latin typeface="Calibri" pitchFamily="34" charset="0"/>
              </a:rPr>
              <a:t>ist eine Kooperationsgemeinschaft niedergelassener Haus-  und Fachärzte  mit der Zusatzbezeichnung Palliativmedizin.</a:t>
            </a:r>
          </a:p>
          <a:p>
            <a:endParaRPr lang="de-DE" sz="1200">
              <a:latin typeface="Calibri" pitchFamily="34" charset="0"/>
            </a:endParaRPr>
          </a:p>
          <a:p>
            <a:r>
              <a:rPr lang="de-DE" sz="1200">
                <a:latin typeface="Calibri" pitchFamily="34" charset="0"/>
              </a:rPr>
              <a:t>Derzeit sind hier zusammengeschloßen:</a:t>
            </a:r>
          </a:p>
          <a:p>
            <a:r>
              <a:rPr lang="de-DE" sz="1200">
                <a:latin typeface="Calibri" pitchFamily="34" charset="0"/>
              </a:rPr>
              <a:t> Dr. med. Goedecke von Appen    Facharzt für Allgemeinmedizin Palliativmedizin – Bremervörde</a:t>
            </a:r>
          </a:p>
          <a:p>
            <a:endParaRPr lang="de-DE" sz="1200">
              <a:latin typeface="Calibri" pitchFamily="34" charset="0"/>
            </a:endParaRPr>
          </a:p>
          <a:p>
            <a:r>
              <a:rPr lang="de-DE" sz="1200">
                <a:latin typeface="Calibri" pitchFamily="34" charset="0"/>
              </a:rPr>
              <a:t>Frau Barbara Illig     Fachärztin für Allgemeinmedizin, Palliativmedizin Bremervörde</a:t>
            </a:r>
          </a:p>
          <a:p>
            <a:endParaRPr lang="de-DE" sz="1200">
              <a:latin typeface="Calibri" pitchFamily="34" charset="0"/>
            </a:endParaRPr>
          </a:p>
          <a:p>
            <a:r>
              <a:rPr lang="de-DE" sz="1200">
                <a:latin typeface="Calibri" pitchFamily="34" charset="0"/>
              </a:rPr>
              <a:t> Dr. med. Hein Arne zum Felde     Facharzt für Allgemeinmedizin Palliativmedizin -  Selsingen</a:t>
            </a:r>
          </a:p>
          <a:p>
            <a:r>
              <a:rPr lang="de-DE" sz="1200">
                <a:latin typeface="Calibri" pitchFamily="34" charset="0"/>
              </a:rPr>
              <a:t> </a:t>
            </a:r>
          </a:p>
          <a:p>
            <a:r>
              <a:rPr lang="de-DE" sz="1200">
                <a:latin typeface="Calibri" pitchFamily="34" charset="0"/>
              </a:rPr>
              <a:t>Ulf zum Felde    Facharzt für Allgemeinmedizin,  Palliativmedizin - Selsingen</a:t>
            </a:r>
          </a:p>
          <a:p>
            <a:r>
              <a:rPr lang="de-DE" sz="1200">
                <a:latin typeface="Calibri" pitchFamily="34" charset="0"/>
              </a:rPr>
              <a:t> </a:t>
            </a:r>
          </a:p>
          <a:p>
            <a:r>
              <a:rPr lang="de-DE" sz="1200">
                <a:latin typeface="Calibri" pitchFamily="34" charset="0"/>
              </a:rPr>
              <a:t>Dr. med Kim Ahlf-   Facharzt für Innere Medizin Palliativmedizin Chefarzt Innere Abteilung Ostemedklinik Bremervörde.</a:t>
            </a:r>
          </a:p>
          <a:p>
            <a:endParaRPr lang="de-DE" sz="1200">
              <a:latin typeface="Calibri" pitchFamily="34" charset="0"/>
            </a:endParaRPr>
          </a:p>
          <a:p>
            <a:r>
              <a:rPr lang="de-DE" sz="1200">
                <a:latin typeface="Calibri" pitchFamily="34" charset="0"/>
              </a:rPr>
              <a:t>Dr. med. Andreas Mittelstädt     Facharzt für Allgemeinmedizin, Palliativmedizin - Gnarrenburg</a:t>
            </a:r>
          </a:p>
          <a:p>
            <a:endParaRPr lang="de-DE" sz="1200">
              <a:latin typeface="Calibri" pitchFamily="34" charset="0"/>
            </a:endParaRPr>
          </a:p>
          <a:p>
            <a:r>
              <a:rPr lang="de-DE" sz="1200">
                <a:latin typeface="Calibri" pitchFamily="34" charset="0"/>
              </a:rPr>
              <a:t>Die ärztliche Kooperationsgemeinschaft  führt einen Qualitätszirkel Palliativmedizin und hat unter anderem zum Ziel, selbst Basiskurse  zu Palliativmedizin anzubieten und den Kreis auf möglichst viele Haus -  und Fachärzte auszuweiten. Als weitere Kooperationspartner sind alle  Kollegen und Kolleginnen gedacht mit Mindestqualifikation 40 Std Basiskurs Palliativmedizin ( gesetzlich gefordert)</a:t>
            </a:r>
            <a:endParaRPr lang="de-DE">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 calcmode="lin" valueType="num">
                                      <p:cBhvr additive="base">
                                        <p:cTn id="1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6" end="6"/>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 calcmode="lin" valueType="num">
                                      <p:cBhvr additive="base">
                                        <p:cTn id="21"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8" end="8"/>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 calcmode="lin" valueType="num">
                                      <p:cBhvr additive="base">
                                        <p:cTn id="25"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10" end="1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anim calcmode="lin" valueType="num">
                                      <p:cBhvr additive="base">
                                        <p:cTn id="29" dur="50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12" end="12"/>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anim calcmode="lin" valueType="num">
                                      <p:cBhvr additive="base">
                                        <p:cTn id="33" dur="500" fill="hold"/>
                                        <p:tgtEl>
                                          <p:spTgt spid="5">
                                            <p:txEl>
                                              <p:pRg st="14" end="1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
                                            <p:txEl>
                                              <p:pRg st="14" end="14"/>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
                                            <p:txEl>
                                              <p:pRg st="16" end="16"/>
                                            </p:txEl>
                                          </p:spTgt>
                                        </p:tgtEl>
                                        <p:attrNameLst>
                                          <p:attrName>style.visibility</p:attrName>
                                        </p:attrNameLst>
                                      </p:cBhvr>
                                      <p:to>
                                        <p:strVal val="visible"/>
                                      </p:to>
                                    </p:set>
                                    <p:anim calcmode="lin" valueType="num">
                                      <p:cBhvr additive="base">
                                        <p:cTn id="37" dur="500" fill="hold"/>
                                        <p:tgtEl>
                                          <p:spTgt spid="5">
                                            <p:txEl>
                                              <p:pRg st="16" end="1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
                                            <p:txEl>
                                              <p:pRg st="18" end="18"/>
                                            </p:txEl>
                                          </p:spTgt>
                                        </p:tgtEl>
                                        <p:attrNameLst>
                                          <p:attrName>style.visibility</p:attrName>
                                        </p:attrNameLst>
                                      </p:cBhvr>
                                      <p:to>
                                        <p:strVal val="visible"/>
                                      </p:to>
                                    </p:set>
                                    <p:anim calcmode="lin" valueType="num">
                                      <p:cBhvr additive="base">
                                        <p:cTn id="43" dur="500" fill="hold"/>
                                        <p:tgtEl>
                                          <p:spTgt spid="5">
                                            <p:txEl>
                                              <p:pRg st="18" end="1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5" name="Textfeld 4"/>
          <p:cNvSpPr txBox="1">
            <a:spLocks noChangeArrowheads="1"/>
          </p:cNvSpPr>
          <p:nvPr/>
        </p:nvSpPr>
        <p:spPr bwMode="auto">
          <a:xfrm>
            <a:off x="1258888" y="1700213"/>
            <a:ext cx="6769100" cy="3232150"/>
          </a:xfrm>
          <a:prstGeom prst="rect">
            <a:avLst/>
          </a:prstGeom>
          <a:noFill/>
          <a:ln w="9525">
            <a:noFill/>
            <a:miter lim="800000"/>
            <a:headEnd/>
            <a:tailEnd/>
          </a:ln>
        </p:spPr>
        <p:txBody>
          <a:bodyPr>
            <a:spAutoFit/>
          </a:bodyPr>
          <a:lstStyle/>
          <a:p>
            <a:r>
              <a:rPr lang="de-DE" sz="1200">
                <a:latin typeface="Calibri" pitchFamily="34" charset="0"/>
              </a:rPr>
              <a:t>Alle drei Kooperationspartner der  Palliativversorgung im Altkreis  Bremervörde  GBR nun  zusammen erfüllen die geforderten Kriterien eines SAPV Leistungserbringers  nach  § 132 d Abs 1 SGB V  bzw  der Richtlinie des GBA (</a:t>
            </a:r>
            <a:r>
              <a:rPr lang="de-DE" sz="1200" b="1">
                <a:latin typeface="Calibri" pitchFamily="34" charset="0"/>
              </a:rPr>
              <a:t> </a:t>
            </a:r>
            <a:r>
              <a:rPr lang="de-DE" sz="1200">
                <a:latin typeface="Calibri" pitchFamily="34" charset="0"/>
              </a:rPr>
              <a:t>Gemeinsamen Bundesausschusses) zur Verordnung von spezialisierter ambulanter Palliativversorgung (Spezialisierte Ambulante Palliativversorgungs-Richtlinie / SAPV-RL)  letzte Version vom 25.Juni 2010.</a:t>
            </a:r>
          </a:p>
          <a:p>
            <a:endParaRPr lang="de-DE" sz="1200">
              <a:latin typeface="Calibri" pitchFamily="34" charset="0"/>
            </a:endParaRPr>
          </a:p>
          <a:p>
            <a:r>
              <a:rPr lang="de-DE" sz="1200">
                <a:latin typeface="Calibri" pitchFamily="34" charset="0"/>
              </a:rPr>
              <a:t>Wesentliche Kriterien sind:  </a:t>
            </a:r>
          </a:p>
          <a:p>
            <a:endParaRPr lang="de-DE" sz="1200">
              <a:latin typeface="Calibri" pitchFamily="34" charset="0"/>
            </a:endParaRPr>
          </a:p>
          <a:p>
            <a:r>
              <a:rPr lang="de-DE" sz="1200" b="1">
                <a:latin typeface="Calibri" pitchFamily="34" charset="0"/>
              </a:rPr>
              <a:t>24 Stunden Bereitschaft</a:t>
            </a:r>
          </a:p>
          <a:p>
            <a:endParaRPr lang="de-DE" sz="1200" b="1">
              <a:latin typeface="Calibri" pitchFamily="34" charset="0"/>
            </a:endParaRPr>
          </a:p>
          <a:p>
            <a:r>
              <a:rPr lang="de-DE" sz="1200" b="1">
                <a:latin typeface="Calibri" pitchFamily="34" charset="0"/>
              </a:rPr>
              <a:t>Technische und sachliche Ausstattung</a:t>
            </a:r>
          </a:p>
          <a:p>
            <a:endParaRPr lang="de-DE" sz="1200" b="1">
              <a:latin typeface="Calibri" pitchFamily="34" charset="0"/>
            </a:endParaRPr>
          </a:p>
          <a:p>
            <a:r>
              <a:rPr lang="de-DE" sz="1200" b="1">
                <a:latin typeface="Calibri" pitchFamily="34" charset="0"/>
              </a:rPr>
              <a:t>Qualifikations vorraussetzung  sowohl ärztlich als auch pflegerisch</a:t>
            </a:r>
          </a:p>
          <a:p>
            <a:endParaRPr lang="de-DE" sz="1200" b="1">
              <a:latin typeface="Calibri" pitchFamily="34" charset="0"/>
            </a:endParaRPr>
          </a:p>
          <a:p>
            <a:r>
              <a:rPr lang="de-DE" sz="1200" b="1">
                <a:latin typeface="Calibri" pitchFamily="34" charset="0"/>
              </a:rPr>
              <a:t>Geordnete Struktur und Konzept</a:t>
            </a:r>
          </a:p>
          <a:p>
            <a:endParaRPr lang="de-DE" sz="1200" b="1">
              <a:latin typeface="Calibri" pitchFamily="34" charset="0"/>
            </a:endParaRPr>
          </a:p>
          <a:p>
            <a:r>
              <a:rPr lang="de-DE" sz="1200" b="1">
                <a:latin typeface="Calibri" pitchFamily="34" charset="0"/>
              </a:rPr>
              <a:t>Viele weiteren formalen und administrativen  Voraussetzungen ( z.B. Qualitätsmanagment etc.)</a:t>
            </a:r>
            <a:endParaRPr lang="de-DE">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 calcmode="lin" valueType="num">
                                      <p:cBhvr additive="base">
                                        <p:cTn id="1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 calcmode="lin" valueType="num">
                                      <p:cBhvr additive="base">
                                        <p:cTn id="2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anim calcmode="lin" valueType="num">
                                      <p:cBhvr additive="base">
                                        <p:cTn id="3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endParaRPr lang="de-DE" smtClean="0"/>
          </a:p>
        </p:txBody>
      </p:sp>
      <p:sp>
        <p:nvSpPr>
          <p:cNvPr id="21507" name="Inhaltsplatzhalter 3"/>
          <p:cNvSpPr>
            <a:spLocks noGrp="1"/>
          </p:cNvSpPr>
          <p:nvPr>
            <p:ph sz="half" idx="2"/>
          </p:nvPr>
        </p:nvSpPr>
        <p:spPr/>
        <p:txBody>
          <a:bodyPr/>
          <a:lstStyle/>
          <a:p>
            <a:endParaRPr lang="de-DE" smtClean="0"/>
          </a:p>
        </p:txBody>
      </p:sp>
      <p:pic>
        <p:nvPicPr>
          <p:cNvPr id="21508" name="Inhaltsplatzhalter 4" descr="photo_big977.jpg"/>
          <p:cNvPicPr>
            <a:picLocks noGrp="1" noChangeAspect="1"/>
          </p:cNvPicPr>
          <p:nvPr>
            <p:ph sz="half" idx="1"/>
          </p:nvPr>
        </p:nvPicPr>
        <p:blipFill>
          <a:blip r:embed="rId2" cstate="print"/>
          <a:srcRect/>
          <a:stretch>
            <a:fillRect/>
          </a:stretch>
        </p:blipFill>
        <p:spPr>
          <a:xfrm>
            <a:off x="0" y="0"/>
            <a:ext cx="9197975"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22531" name="Textfeld 4"/>
          <p:cNvSpPr txBox="1">
            <a:spLocks noChangeArrowheads="1"/>
          </p:cNvSpPr>
          <p:nvPr/>
        </p:nvSpPr>
        <p:spPr bwMode="auto">
          <a:xfrm>
            <a:off x="1258888" y="1700213"/>
            <a:ext cx="6769100" cy="1200150"/>
          </a:xfrm>
          <a:prstGeom prst="rect">
            <a:avLst/>
          </a:prstGeom>
          <a:noFill/>
          <a:ln w="9525">
            <a:noFill/>
            <a:miter lim="800000"/>
            <a:headEnd/>
            <a:tailEnd/>
          </a:ln>
        </p:spPr>
        <p:txBody>
          <a:bodyPr>
            <a:spAutoFit/>
          </a:bodyPr>
          <a:lstStyle/>
          <a:p>
            <a:pPr algn="ctr"/>
            <a:r>
              <a:rPr lang="de-DE" sz="1200" b="1">
                <a:latin typeface="Calibri" pitchFamily="34" charset="0"/>
              </a:rPr>
              <a:t>Konzept </a:t>
            </a:r>
          </a:p>
          <a:p>
            <a:r>
              <a:rPr lang="de-DE" sz="1200">
                <a:latin typeface="Calibri" pitchFamily="34" charset="0"/>
              </a:rPr>
              <a:t>Das Palliativnetz im Altkreis Bremervörde ist also eine Kooperationsgemeinschaft von ärztlich und pflegerisch tätigen Menschen mit  Erfahrung in der Betreuung schwerstkranker und sterbender Patienten . Ziel ist es, eine qualitativ-hochwertige, kontinuierliche, würdevolle und zeitunabhängige Begleitung anzubieten und zu erbringen, die eine enge Zusammenarbeit zwischen den beteiligten interdisziplinären Versorgungspartnern garantiert.</a:t>
            </a:r>
            <a:endParaRPr lang="de-DE">
              <a:latin typeface="Calibri" pitchFamily="34" charset="0"/>
            </a:endParaRPr>
          </a:p>
        </p:txBody>
      </p:sp>
      <p:pic>
        <p:nvPicPr>
          <p:cNvPr id="22532" name="Grafik 3" descr="photo_big977.jpg"/>
          <p:cNvPicPr>
            <a:picLocks noChangeAspect="1"/>
          </p:cNvPicPr>
          <p:nvPr/>
        </p:nvPicPr>
        <p:blipFill>
          <a:blip r:embed="rId2" cstate="print"/>
          <a:srcRect/>
          <a:stretch>
            <a:fillRect/>
          </a:stretch>
        </p:blipFill>
        <p:spPr bwMode="auto">
          <a:xfrm>
            <a:off x="2051050" y="2924175"/>
            <a:ext cx="4764088" cy="357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23555" name="Textfeld 4"/>
          <p:cNvSpPr txBox="1">
            <a:spLocks noChangeArrowheads="1"/>
          </p:cNvSpPr>
          <p:nvPr/>
        </p:nvSpPr>
        <p:spPr bwMode="auto">
          <a:xfrm>
            <a:off x="1258888" y="1773238"/>
            <a:ext cx="6769100" cy="738187"/>
          </a:xfrm>
          <a:prstGeom prst="rect">
            <a:avLst/>
          </a:prstGeom>
          <a:noFill/>
          <a:ln w="9525">
            <a:noFill/>
            <a:miter lim="800000"/>
            <a:headEnd/>
            <a:tailEnd/>
          </a:ln>
        </p:spPr>
        <p:txBody>
          <a:bodyPr>
            <a:spAutoFit/>
          </a:bodyPr>
          <a:lstStyle/>
          <a:p>
            <a:endParaRPr lang="de-DE" sz="1200">
              <a:latin typeface="Calibri" pitchFamily="34" charset="0"/>
            </a:endParaRPr>
          </a:p>
          <a:p>
            <a:endParaRPr lang="de-DE" sz="1200">
              <a:latin typeface="Calibri" pitchFamily="34" charset="0"/>
            </a:endParaRPr>
          </a:p>
          <a:p>
            <a:endParaRPr lang="de-DE">
              <a:latin typeface="Calibri" pitchFamily="34" charset="0"/>
            </a:endParaRPr>
          </a:p>
        </p:txBody>
      </p:sp>
      <p:sp>
        <p:nvSpPr>
          <p:cNvPr id="4" name="Textfeld 3"/>
          <p:cNvSpPr txBox="1">
            <a:spLocks noChangeArrowheads="1"/>
          </p:cNvSpPr>
          <p:nvPr/>
        </p:nvSpPr>
        <p:spPr bwMode="auto">
          <a:xfrm>
            <a:off x="1476375" y="1412875"/>
            <a:ext cx="5903913" cy="5260975"/>
          </a:xfrm>
          <a:prstGeom prst="rect">
            <a:avLst/>
          </a:prstGeom>
          <a:noFill/>
          <a:ln w="9525">
            <a:noFill/>
            <a:miter lim="800000"/>
            <a:headEnd/>
            <a:tailEnd/>
          </a:ln>
        </p:spPr>
        <p:txBody>
          <a:bodyPr>
            <a:spAutoFit/>
          </a:bodyPr>
          <a:lstStyle/>
          <a:p>
            <a:pPr algn="ctr"/>
            <a:r>
              <a:rPr lang="de-DE" sz="1200" b="1">
                <a:latin typeface="Calibri" pitchFamily="34" charset="0"/>
              </a:rPr>
              <a:t>Konzept Teil 1</a:t>
            </a:r>
          </a:p>
          <a:p>
            <a:pPr algn="ctr"/>
            <a:endParaRPr lang="de-DE" sz="1200" b="1">
              <a:latin typeface="Calibri" pitchFamily="34" charset="0"/>
            </a:endParaRPr>
          </a:p>
          <a:p>
            <a:r>
              <a:rPr lang="de-DE" sz="1200">
                <a:latin typeface="Calibri" pitchFamily="34" charset="0"/>
              </a:rPr>
              <a:t>Wesentliche Bausteine der Palliativmedizinischen  Betreuung, Behandlung und Pflege, wie sie in unserem Konzept  im Vordergrund stehen:</a:t>
            </a:r>
          </a:p>
          <a:p>
            <a:r>
              <a:rPr lang="de-DE" sz="1200">
                <a:latin typeface="Calibri" pitchFamily="34" charset="0"/>
              </a:rPr>
              <a:t> </a:t>
            </a:r>
          </a:p>
          <a:p>
            <a:r>
              <a:rPr lang="de-DE" sz="1200">
                <a:latin typeface="Calibri" pitchFamily="34" charset="0"/>
              </a:rPr>
              <a:t>•      Der kranke Mensch im Mittelpunkt allen Bemühens</a:t>
            </a:r>
          </a:p>
          <a:p>
            <a:endParaRPr lang="de-DE" sz="1200">
              <a:latin typeface="Calibri" pitchFamily="34" charset="0"/>
            </a:endParaRPr>
          </a:p>
          <a:p>
            <a:r>
              <a:rPr lang="de-DE" sz="1200">
                <a:latin typeface="Calibri" pitchFamily="34" charset="0"/>
              </a:rPr>
              <a:t>•      Die Würde des Patienten  und der Respekt gegenüber dem  betreuten Menschen, gerade wenn er sich manchmal hilflos in unsere Betreuung begibt.</a:t>
            </a:r>
          </a:p>
          <a:p>
            <a:endParaRPr lang="de-DE" sz="1200">
              <a:latin typeface="Calibri" pitchFamily="34" charset="0"/>
            </a:endParaRPr>
          </a:p>
          <a:p>
            <a:r>
              <a:rPr lang="de-DE" sz="1200">
                <a:latin typeface="Calibri" pitchFamily="34" charset="0"/>
              </a:rPr>
              <a:t>•      Lebensqualität in der verbleibenden Zeit des Menschen, gerade im Hinblick auf ein Nahes Ende. </a:t>
            </a:r>
          </a:p>
          <a:p>
            <a:endParaRPr lang="de-DE" sz="1200">
              <a:latin typeface="Calibri" pitchFamily="34" charset="0"/>
            </a:endParaRPr>
          </a:p>
          <a:p>
            <a:r>
              <a:rPr lang="de-DE" sz="1200">
                <a:latin typeface="Calibri" pitchFamily="34" charset="0"/>
              </a:rPr>
              <a:t>•      Die  Symptomkontrolle – hier sollen Schmerzen, Angst Unruhe, Erbrechen, Luftnot  und viele weitere bedrängende Symptome mit allen der modernen Medizin und Pflege gegebenen Möglichkeiten gelindert werden. Dies schließt auch die Möglichkeit einer terminalen Sedierung ein.</a:t>
            </a:r>
          </a:p>
          <a:p>
            <a:endParaRPr lang="de-DE" sz="1200">
              <a:latin typeface="Calibri" pitchFamily="34" charset="0"/>
            </a:endParaRPr>
          </a:p>
          <a:p>
            <a:r>
              <a:rPr lang="de-DE" sz="1200">
                <a:latin typeface="Calibri" pitchFamily="34" charset="0"/>
              </a:rPr>
              <a:t>•      Die strikte Abgrenzung der Sterbebegleitung zur Sterbehilfe. In keinem Falle ist und darf es Ziel der Behandlung sein, bewusst und gewollt  den Sterbeprozeß herbeizuführen oder zu beschleunigen,- auch und gerade in dem Bewusstsein, das manche Maßnahmen der Symptomkontrolle eine solche Wirkung entfalten können. </a:t>
            </a:r>
          </a:p>
          <a:p>
            <a:endParaRPr lang="de-DE" sz="1200">
              <a:latin typeface="Calibri" pitchFamily="34" charset="0"/>
            </a:endParaRPr>
          </a:p>
          <a:p>
            <a:r>
              <a:rPr lang="de-DE" sz="1200">
                <a:latin typeface="Calibri" pitchFamily="34" charset="0"/>
              </a:rPr>
              <a:t>•      Die Erfassung des Menschen als ganzes Wesen- mit seiner eigenen Biographie, seiner eigenen Spiritualität, seinen Fragen Wünschen und Hoffnungen, seinen Leiden und seiner Trauer- als auch seinem körperlichem Befinden. </a:t>
            </a:r>
          </a:p>
          <a:p>
            <a:endParaRPr lang="de-DE" sz="1200">
              <a:latin typeface="Calibri" pitchFamily="34" charset="0"/>
            </a:endParaRPr>
          </a:p>
          <a:p>
            <a:r>
              <a:rPr lang="de-DE" sz="1200">
                <a:latin typeface="Calibri" pitchFamily="34" charset="0"/>
              </a:rPr>
              <a:t>•      Das Begreifen von Sterben und Tod als Teil des Lebens.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 calcmode="lin" valueType="num">
                                      <p:cBhvr additive="base">
                                        <p:cTn id="25" dur="5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 calcmode="lin" valueType="num">
                                      <p:cBhvr additive="base">
                                        <p:cTn id="31" dur="500" fill="hold"/>
                                        <p:tgtEl>
                                          <p:spTgt spid="4">
                                            <p:txEl>
                                              <p:pRg st="12" end="1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 calcmode="lin" valueType="num">
                                      <p:cBhvr additive="base">
                                        <p:cTn id="37" dur="500" fill="hold"/>
                                        <p:tgtEl>
                                          <p:spTgt spid="4">
                                            <p:txEl>
                                              <p:pRg st="14" end="1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16" end="16"/>
                                            </p:txEl>
                                          </p:spTgt>
                                        </p:tgtEl>
                                        <p:attrNameLst>
                                          <p:attrName>style.visibility</p:attrName>
                                        </p:attrNameLst>
                                      </p:cBhvr>
                                      <p:to>
                                        <p:strVal val="visible"/>
                                      </p:to>
                                    </p:set>
                                    <p:anim calcmode="lin" valueType="num">
                                      <p:cBhvr additive="base">
                                        <p:cTn id="43" dur="500" fill="hold"/>
                                        <p:tgtEl>
                                          <p:spTgt spid="4">
                                            <p:txEl>
                                              <p:pRg st="16" end="1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24579" name="Textfeld 4"/>
          <p:cNvSpPr txBox="1">
            <a:spLocks noChangeArrowheads="1"/>
          </p:cNvSpPr>
          <p:nvPr/>
        </p:nvSpPr>
        <p:spPr bwMode="auto">
          <a:xfrm>
            <a:off x="1258888" y="1700213"/>
            <a:ext cx="6769100" cy="739775"/>
          </a:xfrm>
          <a:prstGeom prst="rect">
            <a:avLst/>
          </a:prstGeom>
          <a:noFill/>
          <a:ln w="9525">
            <a:noFill/>
            <a:miter lim="800000"/>
            <a:headEnd/>
            <a:tailEnd/>
          </a:ln>
        </p:spPr>
        <p:txBody>
          <a:bodyPr>
            <a:spAutoFit/>
          </a:bodyPr>
          <a:lstStyle/>
          <a:p>
            <a:endParaRPr lang="de-DE" sz="1200">
              <a:latin typeface="Calibri" pitchFamily="34" charset="0"/>
            </a:endParaRPr>
          </a:p>
          <a:p>
            <a:endParaRPr lang="de-DE" sz="1200">
              <a:latin typeface="Calibri" pitchFamily="34" charset="0"/>
            </a:endParaRPr>
          </a:p>
          <a:p>
            <a:endParaRPr lang="de-DE">
              <a:latin typeface="Calibri" pitchFamily="34" charset="0"/>
            </a:endParaRPr>
          </a:p>
        </p:txBody>
      </p:sp>
      <p:sp>
        <p:nvSpPr>
          <p:cNvPr id="4" name="Textfeld 3"/>
          <p:cNvSpPr txBox="1">
            <a:spLocks noChangeArrowheads="1"/>
          </p:cNvSpPr>
          <p:nvPr/>
        </p:nvSpPr>
        <p:spPr bwMode="auto">
          <a:xfrm>
            <a:off x="1331913" y="1773238"/>
            <a:ext cx="6553200" cy="4338637"/>
          </a:xfrm>
          <a:prstGeom prst="rect">
            <a:avLst/>
          </a:prstGeom>
          <a:noFill/>
          <a:ln w="9525">
            <a:noFill/>
            <a:miter lim="800000"/>
            <a:headEnd/>
            <a:tailEnd/>
          </a:ln>
        </p:spPr>
        <p:txBody>
          <a:bodyPr>
            <a:spAutoFit/>
          </a:bodyPr>
          <a:lstStyle/>
          <a:p>
            <a:pPr algn="ctr">
              <a:buFont typeface="Arial" charset="0"/>
              <a:buChar char="•"/>
            </a:pPr>
            <a:r>
              <a:rPr lang="de-DE" sz="1200" b="1">
                <a:latin typeface="Calibri" pitchFamily="34" charset="0"/>
              </a:rPr>
              <a:t>Konzept Teil 2</a:t>
            </a:r>
          </a:p>
          <a:p>
            <a:pPr algn="ctr">
              <a:buFont typeface="Arial" charset="0"/>
              <a:buChar char="•"/>
            </a:pPr>
            <a:endParaRPr lang="de-DE" sz="1200" b="1">
              <a:latin typeface="Calibri" pitchFamily="34" charset="0"/>
            </a:endParaRPr>
          </a:p>
          <a:p>
            <a:pPr>
              <a:buFont typeface="Arial" charset="0"/>
              <a:buChar char="•"/>
            </a:pPr>
            <a:r>
              <a:rPr lang="de-DE" sz="1200">
                <a:latin typeface="Calibri" pitchFamily="34" charset="0"/>
              </a:rPr>
              <a:t>Den Mut der betreuenden Fachkräfte - wo immer unbedingt notwendig von den  Prinzipien der kurativen  (heilenden) Medizin abzuweichen (z.B. wenn es im Sinne der Symptomkontrolle erforderlich ist).</a:t>
            </a:r>
          </a:p>
          <a:p>
            <a:pPr>
              <a:buFont typeface="Arial" charset="0"/>
              <a:buChar char="•"/>
            </a:pPr>
            <a:endParaRPr lang="de-DE" sz="1200">
              <a:latin typeface="Calibri" pitchFamily="34" charset="0"/>
            </a:endParaRPr>
          </a:p>
          <a:p>
            <a:pPr>
              <a:buFont typeface="Arial" charset="0"/>
              <a:buChar char="•"/>
            </a:pPr>
            <a:r>
              <a:rPr lang="de-DE" sz="1200">
                <a:latin typeface="Calibri" pitchFamily="34" charset="0"/>
              </a:rPr>
              <a:t>Zeit als Teil der eigenen Lebenszeit die dem Betreuten zum Geschenk gemacht wird.</a:t>
            </a:r>
          </a:p>
          <a:p>
            <a:pPr>
              <a:buFont typeface="Arial" charset="0"/>
              <a:buChar char="•"/>
            </a:pPr>
            <a:endParaRPr lang="de-DE" sz="1200">
              <a:latin typeface="Calibri" pitchFamily="34" charset="0"/>
            </a:endParaRPr>
          </a:p>
          <a:p>
            <a:pPr>
              <a:buFont typeface="Arial" charset="0"/>
              <a:buChar char="•"/>
            </a:pPr>
            <a:r>
              <a:rPr lang="de-DE" sz="1200">
                <a:latin typeface="Calibri" pitchFamily="34" charset="0"/>
              </a:rPr>
              <a:t>Empathie-konfessionsübergreifend und sozialisationsübergreifend ist Sie der wesentliche Baustein der Palliativbetreuung.</a:t>
            </a:r>
          </a:p>
          <a:p>
            <a:pPr>
              <a:buFont typeface="Arial" charset="0"/>
              <a:buChar char="•"/>
            </a:pPr>
            <a:endParaRPr lang="de-DE" sz="1200">
              <a:latin typeface="Calibri" pitchFamily="34" charset="0"/>
            </a:endParaRPr>
          </a:p>
          <a:p>
            <a:pPr>
              <a:buFont typeface="Arial" charset="0"/>
              <a:buChar char="•"/>
            </a:pPr>
            <a:r>
              <a:rPr lang="de-DE" sz="1200">
                <a:latin typeface="Calibri" pitchFamily="34" charset="0"/>
              </a:rPr>
              <a:t> Aufnahme und Einbindung des familiären und oder sozialen Umfeldes des Patienten</a:t>
            </a:r>
          </a:p>
          <a:p>
            <a:pPr>
              <a:buFont typeface="Arial" charset="0"/>
              <a:buChar char="•"/>
            </a:pPr>
            <a:endParaRPr lang="de-DE" sz="1200">
              <a:latin typeface="Calibri" pitchFamily="34" charset="0"/>
            </a:endParaRPr>
          </a:p>
          <a:p>
            <a:pPr>
              <a:buFont typeface="Arial" charset="0"/>
              <a:buChar char="•"/>
            </a:pPr>
            <a:r>
              <a:rPr lang="de-DE" sz="1200">
                <a:latin typeface="Calibri" pitchFamily="34" charset="0"/>
              </a:rPr>
              <a:t>Kooperation und  Kommunikation  mit allen betreuenden Kräften wie Hospizdiensten, Sozialdiensten, Seelsorgern u.a.</a:t>
            </a:r>
          </a:p>
          <a:p>
            <a:pPr>
              <a:buFont typeface="Arial" charset="0"/>
              <a:buChar char="•"/>
            </a:pPr>
            <a:endParaRPr lang="de-DE" sz="1200">
              <a:latin typeface="Calibri" pitchFamily="34" charset="0"/>
            </a:endParaRPr>
          </a:p>
          <a:p>
            <a:pPr>
              <a:buFont typeface="Arial" charset="0"/>
              <a:buChar char="•"/>
            </a:pPr>
            <a:r>
              <a:rPr lang="de-DE" sz="1200">
                <a:latin typeface="Calibri" pitchFamily="34" charset="0"/>
              </a:rPr>
              <a:t>Koordination der verschiedenen Hilfen und heranziehen weitere Kräfte wenn erforderlich.</a:t>
            </a:r>
          </a:p>
          <a:p>
            <a:pPr>
              <a:buFont typeface="Arial" charset="0"/>
              <a:buChar char="•"/>
            </a:pPr>
            <a:endParaRPr lang="de-DE" sz="1200">
              <a:latin typeface="Calibri" pitchFamily="34" charset="0"/>
            </a:endParaRPr>
          </a:p>
          <a:p>
            <a:pPr>
              <a:buFont typeface="Arial" charset="0"/>
              <a:buChar char="•"/>
            </a:pPr>
            <a:r>
              <a:rPr lang="de-DE" sz="1200">
                <a:latin typeface="Calibri" pitchFamily="34" charset="0"/>
              </a:rPr>
              <a:t>Unterstützung und Erweitern der schon bestehenden Versorgung. Spezialisierte Palliativmedizin darf kein Ersatz für bestehende Versorgung sein.</a:t>
            </a:r>
          </a:p>
          <a:p>
            <a:pPr>
              <a:buFont typeface="Arial" charset="0"/>
              <a:buChar char="•"/>
            </a:pPr>
            <a:endParaRPr lang="de-DE" sz="1200">
              <a:latin typeface="Calibri" pitchFamily="34" charset="0"/>
            </a:endParaRPr>
          </a:p>
          <a:p>
            <a:pPr>
              <a:buFont typeface="Arial" charset="0"/>
              <a:buChar char="•"/>
            </a:pPr>
            <a:r>
              <a:rPr lang="de-DE" sz="1200">
                <a:latin typeface="Calibri" pitchFamily="34" charset="0"/>
              </a:rPr>
              <a:t>Eine hohe fachliche Kompetenz der mitarbeitenden Kräfte- diese kann sich nur an und mit jedem Patienten weiterentwickeln.</a:t>
            </a:r>
            <a:endParaRPr lang="de-DE">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 calcmode="lin" valueType="num">
                                      <p:cBhvr additive="base">
                                        <p:cTn id="3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4" end="14"/>
                                            </p:txEl>
                                          </p:spTgt>
                                        </p:tgtEl>
                                        <p:attrNameLst>
                                          <p:attrName>style.visibility</p:attrName>
                                        </p:attrNameLst>
                                      </p:cBhvr>
                                      <p:to>
                                        <p:strVal val="visible"/>
                                      </p:to>
                                    </p:set>
                                    <p:anim calcmode="lin" valueType="num">
                                      <p:cBhvr additive="base">
                                        <p:cTn id="4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6" end="16"/>
                                            </p:txEl>
                                          </p:spTgt>
                                        </p:tgtEl>
                                        <p:attrNameLst>
                                          <p:attrName>style.visibility</p:attrName>
                                        </p:attrNameLst>
                                      </p:cBhvr>
                                      <p:to>
                                        <p:strVal val="visible"/>
                                      </p:to>
                                    </p:set>
                                    <p:anim calcmode="lin" valueType="num">
                                      <p:cBhvr additive="base">
                                        <p:cTn id="49"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457200" y="274638"/>
            <a:ext cx="8218488" cy="777875"/>
          </a:xfrm>
        </p:spPr>
        <p:txBody>
          <a:bodyPr/>
          <a:lstStyle/>
          <a:p>
            <a:r>
              <a:rPr lang="de-DE" sz="2800" smtClean="0">
                <a:solidFill>
                  <a:schemeClr val="bg1"/>
                </a:solidFill>
                <a:latin typeface="Comic Sans MS" pitchFamily="66" charset="0"/>
              </a:rPr>
              <a:t>Palliativnetz im Altkreis Bremervörde</a:t>
            </a:r>
          </a:p>
        </p:txBody>
      </p:sp>
      <p:sp>
        <p:nvSpPr>
          <p:cNvPr id="7171" name="Inhaltsplatzhalter 2"/>
          <p:cNvSpPr>
            <a:spLocks noGrp="1"/>
          </p:cNvSpPr>
          <p:nvPr>
            <p:ph idx="1"/>
          </p:nvPr>
        </p:nvSpPr>
        <p:spPr/>
        <p:txBody>
          <a:bodyPr/>
          <a:lstStyle/>
          <a:p>
            <a:r>
              <a:rPr lang="de-DE" sz="1400" smtClean="0"/>
              <a:t>WHO Definition Palliativmedizin</a:t>
            </a:r>
            <a:br>
              <a:rPr lang="de-DE" sz="1400" smtClean="0"/>
            </a:br>
            <a:r>
              <a:rPr lang="de-DE" sz="1400" smtClean="0"/>
              <a:t/>
            </a:r>
            <a:br>
              <a:rPr lang="de-DE" sz="1400" smtClean="0"/>
            </a:br>
            <a:r>
              <a:rPr lang="de-DE" sz="1400" i="1" smtClean="0"/>
              <a:t>"Palliativmedizin ist ein Ansatz zur Verbesserung der Lebensqualität von Patienten und ihren Familien, die mit den Problemen konfrontiert sind, die mit einer lebensbedrohlichen Erkrankung einhergehen, und zwar durch Vorbeugen und Lindern von Leiden, durch frühzeitiges Erkennen, untadelige Einschätzung und Behandlung von Schmerzen sowie anderen Beschwerden körperlicher, psychosozialer und spiritueller Art."</a:t>
            </a:r>
            <a:endParaRPr lang="de-DE" sz="1400" smtClean="0"/>
          </a:p>
          <a:p>
            <a:r>
              <a:rPr lang="de-DE" sz="1400" smtClean="0"/>
              <a:t>WHO 2002</a:t>
            </a:r>
          </a:p>
        </p:txBody>
      </p:sp>
      <p:pic>
        <p:nvPicPr>
          <p:cNvPr id="7172" name="Grafik 3" descr="photo_big1312.jpg"/>
          <p:cNvPicPr>
            <a:picLocks noChangeAspect="1"/>
          </p:cNvPicPr>
          <p:nvPr/>
        </p:nvPicPr>
        <p:blipFill>
          <a:blip r:embed="rId2" cstate="print"/>
          <a:srcRect/>
          <a:stretch>
            <a:fillRect/>
          </a:stretch>
        </p:blipFill>
        <p:spPr bwMode="auto">
          <a:xfrm>
            <a:off x="2195513" y="3141663"/>
            <a:ext cx="4537075" cy="340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25603" name="Textfeld 4"/>
          <p:cNvSpPr txBox="1">
            <a:spLocks noChangeArrowheads="1"/>
          </p:cNvSpPr>
          <p:nvPr/>
        </p:nvSpPr>
        <p:spPr bwMode="auto">
          <a:xfrm>
            <a:off x="1258888" y="1700213"/>
            <a:ext cx="6769100" cy="739775"/>
          </a:xfrm>
          <a:prstGeom prst="rect">
            <a:avLst/>
          </a:prstGeom>
          <a:noFill/>
          <a:ln w="9525">
            <a:noFill/>
            <a:miter lim="800000"/>
            <a:headEnd/>
            <a:tailEnd/>
          </a:ln>
        </p:spPr>
        <p:txBody>
          <a:bodyPr>
            <a:spAutoFit/>
          </a:bodyPr>
          <a:lstStyle/>
          <a:p>
            <a:endParaRPr lang="de-DE" sz="1200">
              <a:latin typeface="Calibri" pitchFamily="34" charset="0"/>
            </a:endParaRPr>
          </a:p>
          <a:p>
            <a:endParaRPr lang="de-DE" sz="1200">
              <a:latin typeface="Calibri" pitchFamily="34" charset="0"/>
            </a:endParaRPr>
          </a:p>
          <a:p>
            <a:endParaRPr lang="de-DE">
              <a:latin typeface="Calibri" pitchFamily="34" charset="0"/>
            </a:endParaRPr>
          </a:p>
        </p:txBody>
      </p:sp>
      <p:sp>
        <p:nvSpPr>
          <p:cNvPr id="4" name="Textfeld 3"/>
          <p:cNvSpPr txBox="1">
            <a:spLocks noChangeArrowheads="1"/>
          </p:cNvSpPr>
          <p:nvPr/>
        </p:nvSpPr>
        <p:spPr bwMode="auto">
          <a:xfrm>
            <a:off x="1476375" y="1773238"/>
            <a:ext cx="5903913" cy="4154487"/>
          </a:xfrm>
          <a:prstGeom prst="rect">
            <a:avLst/>
          </a:prstGeom>
          <a:noFill/>
          <a:ln w="9525">
            <a:noFill/>
            <a:miter lim="800000"/>
            <a:headEnd/>
            <a:tailEnd/>
          </a:ln>
        </p:spPr>
        <p:txBody>
          <a:bodyPr>
            <a:spAutoFit/>
          </a:bodyPr>
          <a:lstStyle/>
          <a:p>
            <a:pPr algn="ctr">
              <a:buFont typeface="Arial" charset="0"/>
              <a:buChar char="•"/>
            </a:pPr>
            <a:r>
              <a:rPr lang="de-DE" sz="1200" b="1">
                <a:latin typeface="Calibri" pitchFamily="34" charset="0"/>
              </a:rPr>
              <a:t>Konzept Teil  3</a:t>
            </a:r>
          </a:p>
          <a:p>
            <a:pPr algn="ctr">
              <a:buFont typeface="Arial" charset="0"/>
              <a:buChar char="•"/>
            </a:pPr>
            <a:endParaRPr lang="de-DE" sz="1200" b="1">
              <a:latin typeface="Calibri" pitchFamily="34" charset="0"/>
            </a:endParaRPr>
          </a:p>
          <a:p>
            <a:pPr>
              <a:buFont typeface="Arial" charset="0"/>
              <a:buChar char="•"/>
            </a:pPr>
            <a:r>
              <a:rPr lang="de-DE" sz="1200">
                <a:latin typeface="Calibri" pitchFamily="34" charset="0"/>
              </a:rPr>
              <a:t>Eine unbedingte Konstanz und Verlässlichkeit der Betreuer. Diese sollten soweit als möglich nicht durch Dienstplanwechsel ect ausgetauscht werden. Ein festes Team (Palliativarzt und Palliativschwester) für einen Patienten.</a:t>
            </a:r>
          </a:p>
          <a:p>
            <a:pPr>
              <a:buFont typeface="Arial" charset="0"/>
              <a:buChar char="•"/>
            </a:pPr>
            <a:endParaRPr lang="de-DE" sz="1200">
              <a:latin typeface="Calibri" pitchFamily="34" charset="0"/>
            </a:endParaRPr>
          </a:p>
          <a:p>
            <a:endParaRPr lang="de-DE" sz="1200">
              <a:latin typeface="Calibri" pitchFamily="34" charset="0"/>
            </a:endParaRPr>
          </a:p>
          <a:p>
            <a:pPr>
              <a:buFont typeface="Arial" charset="0"/>
              <a:buChar char="•"/>
            </a:pPr>
            <a:r>
              <a:rPr lang="de-DE" sz="1200">
                <a:latin typeface="Calibri" pitchFamily="34" charset="0"/>
              </a:rPr>
              <a:t> Professionalität der Palliativkräfte- strukturierte Planen und Handeln nach erarbeiteten Konzept, professionelle Dokumentation, regelmäßige Fortbildung und Qualitätsmanagment  stellen die Basis dar.</a:t>
            </a:r>
          </a:p>
          <a:p>
            <a:pPr>
              <a:buFont typeface="Arial" charset="0"/>
              <a:buChar char="•"/>
            </a:pPr>
            <a:endParaRPr lang="de-DE" sz="1200">
              <a:latin typeface="Calibri" pitchFamily="34" charset="0"/>
            </a:endParaRPr>
          </a:p>
          <a:p>
            <a:pPr>
              <a:buFont typeface="Arial" charset="0"/>
              <a:buChar char="•"/>
            </a:pPr>
            <a:r>
              <a:rPr lang="de-DE" sz="1200">
                <a:latin typeface="Calibri" pitchFamily="34" charset="0"/>
              </a:rPr>
              <a:t>Enge Zusammenarbeit mit stationären Einrichtungen- auch wenn das Ziel die ambulante Betreuung in häuslicher Umgebung ist, werden die stationären Einrichtungen nach Bedarf oder Patientenwunsch eingesetzt. Durch enge Kooperation sollte eine Konstanz der Therapeuten und Therapien auch während eines  stationären Aufenthaltes  möglich sein. Dies betrifft insbesondere die Palliativstation als auch das Palliativzimmer der örtlichen Krankenhäuser.</a:t>
            </a:r>
          </a:p>
          <a:p>
            <a:pPr>
              <a:buFont typeface="Arial" charset="0"/>
              <a:buChar char="•"/>
            </a:pPr>
            <a:endParaRPr lang="de-DE" sz="1200">
              <a:latin typeface="Calibri" pitchFamily="34" charset="0"/>
            </a:endParaRPr>
          </a:p>
          <a:p>
            <a:pPr>
              <a:buFont typeface="Arial" charset="0"/>
              <a:buChar char="•"/>
            </a:pPr>
            <a:r>
              <a:rPr lang="de-DE" sz="1200">
                <a:latin typeface="Calibri" pitchFamily="34" charset="0"/>
              </a:rPr>
              <a:t>Erfragen, dokumentieren und befolgen des Patientenwillens. Soweit die Situation es erfordert wird der Patientenwunsch und Wille immer wieder neu erfragt,- er steht im Vordergrund allen therapeutischen Handelns. Eine Patientenverfügung wird abgefragt und tritt erst in Kraft, wenn der Patient seinen Willen nicht mehr selbst äußern kann.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 calcmode="lin" valueType="num">
                                      <p:cBhvr additive="base">
                                        <p:cTn id="25"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26627" name="Textfeld 4"/>
          <p:cNvSpPr txBox="1">
            <a:spLocks noChangeArrowheads="1"/>
          </p:cNvSpPr>
          <p:nvPr/>
        </p:nvSpPr>
        <p:spPr bwMode="auto">
          <a:xfrm>
            <a:off x="1258888" y="1700213"/>
            <a:ext cx="6769100" cy="739775"/>
          </a:xfrm>
          <a:prstGeom prst="rect">
            <a:avLst/>
          </a:prstGeom>
          <a:noFill/>
          <a:ln w="9525">
            <a:noFill/>
            <a:miter lim="800000"/>
            <a:headEnd/>
            <a:tailEnd/>
          </a:ln>
        </p:spPr>
        <p:txBody>
          <a:bodyPr>
            <a:spAutoFit/>
          </a:bodyPr>
          <a:lstStyle/>
          <a:p>
            <a:endParaRPr lang="de-DE" sz="1200">
              <a:latin typeface="Calibri" pitchFamily="34" charset="0"/>
            </a:endParaRPr>
          </a:p>
          <a:p>
            <a:endParaRPr lang="de-DE" sz="1200">
              <a:latin typeface="Calibri" pitchFamily="34" charset="0"/>
            </a:endParaRPr>
          </a:p>
          <a:p>
            <a:endParaRPr lang="de-DE">
              <a:latin typeface="Calibri" pitchFamily="34" charset="0"/>
            </a:endParaRPr>
          </a:p>
        </p:txBody>
      </p:sp>
      <p:sp>
        <p:nvSpPr>
          <p:cNvPr id="26628" name="Textfeld 3"/>
          <p:cNvSpPr txBox="1">
            <a:spLocks noChangeArrowheads="1"/>
          </p:cNvSpPr>
          <p:nvPr/>
        </p:nvSpPr>
        <p:spPr bwMode="auto">
          <a:xfrm>
            <a:off x="1476375" y="1844675"/>
            <a:ext cx="5903913" cy="1200150"/>
          </a:xfrm>
          <a:prstGeom prst="rect">
            <a:avLst/>
          </a:prstGeom>
          <a:noFill/>
          <a:ln w="9525">
            <a:noFill/>
            <a:miter lim="800000"/>
            <a:headEnd/>
            <a:tailEnd/>
          </a:ln>
        </p:spPr>
        <p:txBody>
          <a:bodyPr>
            <a:spAutoFit/>
          </a:bodyPr>
          <a:lstStyle/>
          <a:p>
            <a:r>
              <a:rPr lang="de-DE" sz="1200">
                <a:latin typeface="Calibri" pitchFamily="34" charset="0"/>
              </a:rPr>
              <a:t>Die von uns angebotene SAPV stellt eine Stärkung und Unterstützung der vorhandenen Versorgungsstrukturen wie der hausärztlichen Versorgung und der Versorgung durch bereits tätige Pflegedienste oder stationärer Pflegeeinrichtungen dar. Diese leisten bereits jetzt die Versorgung der Patienten in einer Palliativsituation und sollten auch unter den Bedingungen einer  SAPV die wesentliche Basis darstellen. Keinesfalls ist die von uns angebotene SAPV Leistung ein Ersatz der o.g  allgemeinen Palliativversorgung. </a:t>
            </a:r>
          </a:p>
        </p:txBody>
      </p:sp>
      <p:pic>
        <p:nvPicPr>
          <p:cNvPr id="26629" name="Grafik 5" descr="photo_big1040.jpg"/>
          <p:cNvPicPr>
            <a:picLocks noChangeAspect="1"/>
          </p:cNvPicPr>
          <p:nvPr/>
        </p:nvPicPr>
        <p:blipFill>
          <a:blip r:embed="rId2" cstate="print"/>
          <a:srcRect/>
          <a:stretch>
            <a:fillRect/>
          </a:stretch>
        </p:blipFill>
        <p:spPr bwMode="auto">
          <a:xfrm>
            <a:off x="1547813" y="3105150"/>
            <a:ext cx="5761037" cy="3294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27651" name="Textfeld 4"/>
          <p:cNvSpPr txBox="1">
            <a:spLocks noChangeArrowheads="1"/>
          </p:cNvSpPr>
          <p:nvPr/>
        </p:nvSpPr>
        <p:spPr bwMode="auto">
          <a:xfrm>
            <a:off x="1258888" y="1700213"/>
            <a:ext cx="6769100" cy="739775"/>
          </a:xfrm>
          <a:prstGeom prst="rect">
            <a:avLst/>
          </a:prstGeom>
          <a:noFill/>
          <a:ln w="9525">
            <a:noFill/>
            <a:miter lim="800000"/>
            <a:headEnd/>
            <a:tailEnd/>
          </a:ln>
        </p:spPr>
        <p:txBody>
          <a:bodyPr>
            <a:spAutoFit/>
          </a:bodyPr>
          <a:lstStyle/>
          <a:p>
            <a:endParaRPr lang="de-DE" sz="1200">
              <a:latin typeface="Calibri" pitchFamily="34" charset="0"/>
            </a:endParaRPr>
          </a:p>
          <a:p>
            <a:endParaRPr lang="de-DE" sz="1200">
              <a:latin typeface="Calibri" pitchFamily="34" charset="0"/>
            </a:endParaRPr>
          </a:p>
          <a:p>
            <a:endParaRPr lang="de-DE">
              <a:latin typeface="Calibri" pitchFamily="34" charset="0"/>
            </a:endParaRPr>
          </a:p>
        </p:txBody>
      </p:sp>
      <p:sp>
        <p:nvSpPr>
          <p:cNvPr id="27652" name="Textfeld 3"/>
          <p:cNvSpPr txBox="1">
            <a:spLocks noChangeArrowheads="1"/>
          </p:cNvSpPr>
          <p:nvPr/>
        </p:nvSpPr>
        <p:spPr bwMode="auto">
          <a:xfrm>
            <a:off x="1476375" y="1844675"/>
            <a:ext cx="5903913" cy="1016000"/>
          </a:xfrm>
          <a:prstGeom prst="rect">
            <a:avLst/>
          </a:prstGeom>
          <a:noFill/>
          <a:ln w="9525">
            <a:noFill/>
            <a:miter lim="800000"/>
            <a:headEnd/>
            <a:tailEnd/>
          </a:ln>
        </p:spPr>
        <p:txBody>
          <a:bodyPr>
            <a:spAutoFit/>
          </a:bodyPr>
          <a:lstStyle/>
          <a:p>
            <a:r>
              <a:rPr lang="de-DE" sz="1200">
                <a:latin typeface="Calibri" pitchFamily="34" charset="0"/>
              </a:rPr>
              <a:t>Ziel ist es vielmehr  durch Beratung und Unterstützung der Basisversorgung den Patienten in Zukunft ggf wieder in der allgemeinen Palliativversorgung alleine versorgen zu können. Den Patienten bislang betreuende Haus- und Fachärzte, als auch die bislang betreuenden Pflegedienste  und stationären Pflegeeinrichtungen werden daher in das Betreuungskonzept inhaltlich ,.- persönlich und finanziell eingebunden.  </a:t>
            </a:r>
          </a:p>
        </p:txBody>
      </p:sp>
      <p:pic>
        <p:nvPicPr>
          <p:cNvPr id="27653" name="Grafik 5" descr="photo_big459.jpg"/>
          <p:cNvPicPr>
            <a:picLocks noChangeAspect="1"/>
          </p:cNvPicPr>
          <p:nvPr/>
        </p:nvPicPr>
        <p:blipFill>
          <a:blip r:embed="rId2" cstate="print"/>
          <a:srcRect/>
          <a:stretch>
            <a:fillRect/>
          </a:stretch>
        </p:blipFill>
        <p:spPr bwMode="auto">
          <a:xfrm>
            <a:off x="1619250" y="2924175"/>
            <a:ext cx="5689600"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28675" name="Textfeld 4"/>
          <p:cNvSpPr txBox="1">
            <a:spLocks noChangeArrowheads="1"/>
          </p:cNvSpPr>
          <p:nvPr/>
        </p:nvSpPr>
        <p:spPr bwMode="auto">
          <a:xfrm>
            <a:off x="1258888" y="1700213"/>
            <a:ext cx="6769100" cy="739775"/>
          </a:xfrm>
          <a:prstGeom prst="rect">
            <a:avLst/>
          </a:prstGeom>
          <a:noFill/>
          <a:ln w="9525">
            <a:noFill/>
            <a:miter lim="800000"/>
            <a:headEnd/>
            <a:tailEnd/>
          </a:ln>
        </p:spPr>
        <p:txBody>
          <a:bodyPr>
            <a:spAutoFit/>
          </a:bodyPr>
          <a:lstStyle/>
          <a:p>
            <a:endParaRPr lang="de-DE" sz="1200">
              <a:latin typeface="Calibri" pitchFamily="34" charset="0"/>
            </a:endParaRPr>
          </a:p>
          <a:p>
            <a:endParaRPr lang="de-DE" sz="1200">
              <a:latin typeface="Calibri" pitchFamily="34" charset="0"/>
            </a:endParaRPr>
          </a:p>
          <a:p>
            <a:endParaRPr lang="de-DE">
              <a:latin typeface="Calibri" pitchFamily="34" charset="0"/>
            </a:endParaRPr>
          </a:p>
        </p:txBody>
      </p:sp>
      <p:sp>
        <p:nvSpPr>
          <p:cNvPr id="7" name="Textfeld 6"/>
          <p:cNvSpPr txBox="1">
            <a:spLocks noChangeArrowheads="1"/>
          </p:cNvSpPr>
          <p:nvPr/>
        </p:nvSpPr>
        <p:spPr bwMode="auto">
          <a:xfrm>
            <a:off x="1476375" y="1773238"/>
            <a:ext cx="5688013" cy="3230562"/>
          </a:xfrm>
          <a:prstGeom prst="rect">
            <a:avLst/>
          </a:prstGeom>
          <a:noFill/>
          <a:ln w="9525">
            <a:noFill/>
            <a:miter lim="800000"/>
            <a:headEnd/>
            <a:tailEnd/>
          </a:ln>
        </p:spPr>
        <p:txBody>
          <a:bodyPr>
            <a:spAutoFit/>
          </a:bodyPr>
          <a:lstStyle/>
          <a:p>
            <a:pPr>
              <a:buFont typeface="Wingdings" pitchFamily="2" charset="2"/>
              <a:buChar char="§"/>
            </a:pPr>
            <a:r>
              <a:rPr lang="de-DE" sz="1200">
                <a:latin typeface="Calibri" pitchFamily="34" charset="0"/>
              </a:rPr>
              <a:t>Die Koordination der verschiedenen Kräfte des Netzwerkes um den Patienten wird durch die SAPV Pflegefachkraft wahrgenommen. </a:t>
            </a:r>
          </a:p>
          <a:p>
            <a:pPr>
              <a:buFont typeface="Wingdings" pitchFamily="2" charset="2"/>
              <a:buChar char="§"/>
            </a:pPr>
            <a:endParaRPr lang="de-DE" sz="1200">
              <a:latin typeface="Calibri" pitchFamily="34" charset="0"/>
            </a:endParaRPr>
          </a:p>
          <a:p>
            <a:pPr>
              <a:buFont typeface="Wingdings" pitchFamily="2" charset="2"/>
              <a:buChar char="§"/>
            </a:pPr>
            <a:r>
              <a:rPr lang="de-DE" sz="1200">
                <a:latin typeface="Calibri" pitchFamily="34" charset="0"/>
              </a:rPr>
              <a:t>Eine offene – beim Patienten liegende Dokumentation, direkte Kommunikation der Netzwerkpartner untereinander- bei Bedarf auch das gemeinsame Teamgespräch - dienen der partnerschaftlichen Integration aller Beteiligten. </a:t>
            </a:r>
          </a:p>
          <a:p>
            <a:pPr>
              <a:buFont typeface="Wingdings" pitchFamily="2" charset="2"/>
              <a:buChar char="§"/>
            </a:pPr>
            <a:endParaRPr lang="de-DE" sz="1200">
              <a:latin typeface="Calibri" pitchFamily="34" charset="0"/>
            </a:endParaRPr>
          </a:p>
          <a:p>
            <a:pPr>
              <a:buFont typeface="Wingdings" pitchFamily="2" charset="2"/>
              <a:buChar char="§"/>
            </a:pPr>
            <a:r>
              <a:rPr lang="de-DE" sz="1200">
                <a:latin typeface="Calibri" pitchFamily="34" charset="0"/>
              </a:rPr>
              <a:t>Nicht nur wegen des erhöhten Zeitaufwandes, sondern auch um dem erhöhten Aufwand bei der allgemeinen Palliativpflege Rechnung zu tragen und der strikten Trennung von allgemeiner zu spezieller Palliativversorgung entgegen zu wirken, ist eine Beteiligung sowohl des Hausarztes als auch des Pflegedienstes / Heimes  in Höhe von  6 €  an der Tagespauschale des Leistungserbringers geplant.  </a:t>
            </a:r>
          </a:p>
          <a:p>
            <a:endParaRPr lang="de-DE" sz="1200">
              <a:latin typeface="Calibri" pitchFamily="34" charset="0"/>
            </a:endParaRPr>
          </a:p>
          <a:p>
            <a:pPr>
              <a:buFont typeface="Wingdings" pitchFamily="2" charset="2"/>
              <a:buChar char="§"/>
            </a:pPr>
            <a:r>
              <a:rPr lang="de-DE" sz="1200">
                <a:latin typeface="Calibri" pitchFamily="34" charset="0"/>
              </a:rPr>
              <a:t>Die Beteiligung wird nach Eingang der Gelder der GKV für jeden Tag berechnet für den eine Tagespauschale geleistet wird- also jeden Tag den der Patient im SAPV Netz betreut wird. Diese Regelung wurde zunächst für das erste Wirtschaftjahr des neuen Palliativnetzes getroffen.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29699" name="Textfeld 4"/>
          <p:cNvSpPr txBox="1">
            <a:spLocks noChangeArrowheads="1"/>
          </p:cNvSpPr>
          <p:nvPr/>
        </p:nvSpPr>
        <p:spPr bwMode="auto">
          <a:xfrm>
            <a:off x="1258888" y="1700213"/>
            <a:ext cx="6769100" cy="739775"/>
          </a:xfrm>
          <a:prstGeom prst="rect">
            <a:avLst/>
          </a:prstGeom>
          <a:noFill/>
          <a:ln w="9525">
            <a:noFill/>
            <a:miter lim="800000"/>
            <a:headEnd/>
            <a:tailEnd/>
          </a:ln>
        </p:spPr>
        <p:txBody>
          <a:bodyPr>
            <a:spAutoFit/>
          </a:bodyPr>
          <a:lstStyle/>
          <a:p>
            <a:endParaRPr lang="de-DE" sz="1200">
              <a:latin typeface="Calibri" pitchFamily="34" charset="0"/>
            </a:endParaRPr>
          </a:p>
          <a:p>
            <a:endParaRPr lang="de-DE" sz="1200">
              <a:latin typeface="Calibri" pitchFamily="34" charset="0"/>
            </a:endParaRPr>
          </a:p>
          <a:p>
            <a:endParaRPr lang="de-DE">
              <a:latin typeface="Calibri" pitchFamily="34" charset="0"/>
            </a:endParaRPr>
          </a:p>
        </p:txBody>
      </p:sp>
      <p:sp>
        <p:nvSpPr>
          <p:cNvPr id="4" name="Textfeld 3"/>
          <p:cNvSpPr txBox="1">
            <a:spLocks noChangeArrowheads="1"/>
          </p:cNvSpPr>
          <p:nvPr/>
        </p:nvSpPr>
        <p:spPr bwMode="auto">
          <a:xfrm>
            <a:off x="1547813" y="4508500"/>
            <a:ext cx="5903912" cy="1754188"/>
          </a:xfrm>
          <a:prstGeom prst="rect">
            <a:avLst/>
          </a:prstGeom>
          <a:noFill/>
          <a:ln w="9525">
            <a:noFill/>
            <a:miter lim="800000"/>
            <a:headEnd/>
            <a:tailEnd/>
          </a:ln>
        </p:spPr>
        <p:txBody>
          <a:bodyPr>
            <a:spAutoFit/>
          </a:bodyPr>
          <a:lstStyle/>
          <a:p>
            <a:r>
              <a:rPr lang="de-DE" sz="1200">
                <a:latin typeface="Calibri" pitchFamily="34" charset="0"/>
              </a:rPr>
              <a:t>Um als echtes Netzwerk zu arbeiten und die  Integration vorhandener Strukturen der Pallaitivbetreuung zu gewährleisten  wurden und werden Kooperationen  mit verschiedenen Anbietern abgeschlossen.</a:t>
            </a:r>
          </a:p>
          <a:p>
            <a:r>
              <a:rPr lang="de-DE" sz="1200">
                <a:latin typeface="Calibri" pitchFamily="34" charset="0"/>
              </a:rPr>
              <a:t>Bereits jetzt sind die wichtigsten Kooperationspartner  der  Hospizdienst Bremervörde - und die Krebsfürsorge Bremervörde . </a:t>
            </a:r>
          </a:p>
          <a:p>
            <a:r>
              <a:rPr lang="de-DE" sz="1200">
                <a:latin typeface="Calibri" pitchFamily="34" charset="0"/>
              </a:rPr>
              <a:t>Die Gemeinschaft ist darauf angelegt, in Zukunft mit weiteren an der Palliativversorgung beteiligten Organisationen, Firmen, Gruppen, und Gesellschaften (wie z.B. Apotheken, anderen Pflegediensten, Heime, Hospizdienste, und anderen mehr) Kooperationsverträge abzuschließen. </a:t>
            </a:r>
          </a:p>
        </p:txBody>
      </p:sp>
      <p:pic>
        <p:nvPicPr>
          <p:cNvPr id="29701" name="Grafik 5" descr="image Mario_Weinert_mond_baum.jpg"/>
          <p:cNvPicPr>
            <a:picLocks noChangeAspect="1"/>
          </p:cNvPicPr>
          <p:nvPr/>
        </p:nvPicPr>
        <p:blipFill>
          <a:blip r:embed="rId2" cstate="print"/>
          <a:srcRect/>
          <a:stretch>
            <a:fillRect/>
          </a:stretch>
        </p:blipFill>
        <p:spPr bwMode="auto">
          <a:xfrm>
            <a:off x="3132138" y="1773238"/>
            <a:ext cx="3168650" cy="2541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30723" name="Inhaltsplatzhalter 2"/>
          <p:cNvSpPr>
            <a:spLocks noGrp="1"/>
          </p:cNvSpPr>
          <p:nvPr>
            <p:ph sz="half" idx="1"/>
          </p:nvPr>
        </p:nvSpPr>
        <p:spPr>
          <a:xfrm>
            <a:off x="457200" y="1600200"/>
            <a:ext cx="8218488" cy="1757363"/>
          </a:xfrm>
        </p:spPr>
        <p:txBody>
          <a:bodyPr/>
          <a:lstStyle/>
          <a:p>
            <a:pPr>
              <a:buFont typeface="Arial" charset="0"/>
              <a:buNone/>
            </a:pPr>
            <a:r>
              <a:rPr lang="de-DE" smtClean="0"/>
              <a:t> </a:t>
            </a:r>
            <a:r>
              <a:rPr lang="de-DE" sz="1500" smtClean="0"/>
              <a:t>Als Leistungserbringer bieten die Kooperationspartner die SAPV in den nachfolgenden Gemeinden, Samtgemeinden und Städten des Altkreises Bremervörde an (pflegerische und ärztliche Leistung): </a:t>
            </a:r>
          </a:p>
          <a:p>
            <a:pPr>
              <a:buFont typeface="Arial" charset="0"/>
              <a:buNone/>
            </a:pPr>
            <a:endParaRPr lang="de-DE" sz="1500" smtClean="0"/>
          </a:p>
          <a:p>
            <a:pPr>
              <a:buFont typeface="Arial" charset="0"/>
              <a:buNone/>
            </a:pPr>
            <a:r>
              <a:rPr lang="de-DE" sz="1500" smtClean="0"/>
              <a:t>Stadt Bremervörde, Samtgemeinde Geestequelle, Einheitsgemeinde Gnarrenburg, Samtgemeinde Selsingen. Eine Erweiterung des Einsatzgebietes um den Bereich der Samtgemeinden Sittensen und Zeven ist geplant.</a:t>
            </a:r>
          </a:p>
        </p:txBody>
      </p:sp>
      <p:pic>
        <p:nvPicPr>
          <p:cNvPr id="30724" name="Picture 3" descr="C:\Users\Andreas\Pictures\photo_big1277.jpg"/>
          <p:cNvPicPr>
            <a:picLocks noGrp="1" noChangeAspect="1" noChangeArrowheads="1"/>
          </p:cNvPicPr>
          <p:nvPr>
            <p:ph sz="half" idx="2"/>
          </p:nvPr>
        </p:nvPicPr>
        <p:blipFill>
          <a:blip r:embed="rId2" cstate="print"/>
          <a:srcRect/>
          <a:stretch>
            <a:fillRect/>
          </a:stretch>
        </p:blipFill>
        <p:spPr>
          <a:xfrm>
            <a:off x="2700338" y="3429000"/>
            <a:ext cx="3527425" cy="324008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Grafik 1" descr="Landkreiskarte.png"/>
          <p:cNvPicPr>
            <a:picLocks noChangeAspect="1"/>
          </p:cNvPicPr>
          <p:nvPr/>
        </p:nvPicPr>
        <p:blipFill>
          <a:blip r:embed="rId2" cstate="print"/>
          <a:srcRect/>
          <a:stretch>
            <a:fillRect/>
          </a:stretch>
        </p:blipFill>
        <p:spPr bwMode="auto">
          <a:xfrm>
            <a:off x="1579563" y="169863"/>
            <a:ext cx="5984875" cy="651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32771" name="Textfeld 4"/>
          <p:cNvSpPr txBox="1">
            <a:spLocks noChangeArrowheads="1"/>
          </p:cNvSpPr>
          <p:nvPr/>
        </p:nvSpPr>
        <p:spPr bwMode="auto">
          <a:xfrm>
            <a:off x="1042988" y="1628775"/>
            <a:ext cx="6985000" cy="1108075"/>
          </a:xfrm>
          <a:prstGeom prst="rect">
            <a:avLst/>
          </a:prstGeom>
          <a:noFill/>
          <a:ln w="9525">
            <a:noFill/>
            <a:miter lim="800000"/>
            <a:headEnd/>
            <a:tailEnd/>
          </a:ln>
        </p:spPr>
        <p:txBody>
          <a:bodyPr>
            <a:spAutoFit/>
          </a:bodyPr>
          <a:lstStyle/>
          <a:p>
            <a:r>
              <a:rPr lang="de-DE" sz="1200">
                <a:latin typeface="Calibri" pitchFamily="34" charset="0"/>
              </a:rPr>
              <a:t>Die Aufgaben eines Leistungserbringers  der SAPV werden in § 37b SGB V festgeschrieben und in den Richtlinien des GBA genauer definiert.  Hiernach soll der Leistungserbringer ärztliche und pflegerische  anbieten:</a:t>
            </a:r>
          </a:p>
          <a:p>
            <a:endParaRPr lang="de-DE" sz="1200">
              <a:latin typeface="Calibri" pitchFamily="34" charset="0"/>
            </a:endParaRPr>
          </a:p>
          <a:p>
            <a:endParaRPr lang="de-DE">
              <a:latin typeface="Calibri" pitchFamily="34" charset="0"/>
            </a:endParaRPr>
          </a:p>
        </p:txBody>
      </p:sp>
      <p:sp>
        <p:nvSpPr>
          <p:cNvPr id="6" name="Textfeld 5"/>
          <p:cNvSpPr txBox="1">
            <a:spLocks noChangeArrowheads="1"/>
          </p:cNvSpPr>
          <p:nvPr/>
        </p:nvSpPr>
        <p:spPr bwMode="auto">
          <a:xfrm>
            <a:off x="971550" y="2276475"/>
            <a:ext cx="6840538" cy="1108075"/>
          </a:xfrm>
          <a:prstGeom prst="rect">
            <a:avLst/>
          </a:prstGeom>
          <a:noFill/>
          <a:ln w="9525">
            <a:noFill/>
            <a:miter lim="800000"/>
            <a:headEnd/>
            <a:tailEnd/>
          </a:ln>
        </p:spPr>
        <p:txBody>
          <a:bodyPr>
            <a:spAutoFit/>
          </a:bodyPr>
          <a:lstStyle/>
          <a:p>
            <a:r>
              <a:rPr lang="de-DE" b="1">
                <a:latin typeface="Calibri" pitchFamily="34" charset="0"/>
              </a:rPr>
              <a:t>Beratungsleistung</a:t>
            </a:r>
          </a:p>
          <a:p>
            <a:r>
              <a:rPr lang="de-DE" sz="1200">
                <a:latin typeface="Calibri" pitchFamily="34" charset="0"/>
              </a:rPr>
              <a:t>(gemeint ist hier  die Beratung des behandelnden Hausarztes und oder des betreuenden Pflegedienstes- als auch ggf des Patienten und der Angehörigen . Dies kann sowohl der einfache als Telefonkontakt mit Frage nach spezifischer Medikation sein,-  in der Regel aber gedacht ist das Konsil nach Hausbesuch  durch die SAPV Schwester Pflegefachkraft bzw . des SAPV Arztes.   </a:t>
            </a:r>
          </a:p>
        </p:txBody>
      </p:sp>
      <p:sp>
        <p:nvSpPr>
          <p:cNvPr id="7" name="Textfeld 6"/>
          <p:cNvSpPr txBox="1">
            <a:spLocks noChangeArrowheads="1"/>
          </p:cNvSpPr>
          <p:nvPr/>
        </p:nvSpPr>
        <p:spPr bwMode="auto">
          <a:xfrm>
            <a:off x="971550" y="3429000"/>
            <a:ext cx="7056438" cy="1108075"/>
          </a:xfrm>
          <a:prstGeom prst="rect">
            <a:avLst/>
          </a:prstGeom>
          <a:noFill/>
          <a:ln w="9525">
            <a:noFill/>
            <a:miter lim="800000"/>
            <a:headEnd/>
            <a:tailEnd/>
          </a:ln>
        </p:spPr>
        <p:txBody>
          <a:bodyPr>
            <a:spAutoFit/>
          </a:bodyPr>
          <a:lstStyle/>
          <a:p>
            <a:r>
              <a:rPr lang="de-DE" b="1" dirty="0">
                <a:latin typeface="Calibri" pitchFamily="34" charset="0"/>
              </a:rPr>
              <a:t>Koordination der Versorgung</a:t>
            </a:r>
          </a:p>
          <a:p>
            <a:r>
              <a:rPr lang="de-DE" sz="1200" dirty="0">
                <a:latin typeface="Calibri" pitchFamily="34" charset="0"/>
              </a:rPr>
              <a:t>(hier ist gedacht an die  Erhebung und Koordination der schon vorhandenen Versorgungsstrukturen  ( Pflegedienst- Hausarzt- Angehörige ) , hinzuziehen weiterer Kräfte wie z.B. </a:t>
            </a:r>
            <a:r>
              <a:rPr lang="de-DE" sz="1200" dirty="0" err="1">
                <a:latin typeface="Calibri" pitchFamily="34" charset="0"/>
              </a:rPr>
              <a:t>Hospitzdienst</a:t>
            </a:r>
            <a:r>
              <a:rPr lang="de-DE" sz="1200" dirty="0">
                <a:latin typeface="Calibri" pitchFamily="34" charset="0"/>
              </a:rPr>
              <a:t> , Psychosoziale Unterstützung, Seelsorger, SAPV Kräften </a:t>
            </a:r>
            <a:r>
              <a:rPr lang="de-DE" sz="1200" dirty="0" err="1">
                <a:latin typeface="Calibri" pitchFamily="34" charset="0"/>
              </a:rPr>
              <a:t>usw</a:t>
            </a:r>
            <a:r>
              <a:rPr lang="de-DE" sz="1200" dirty="0">
                <a:latin typeface="Calibri" pitchFamily="34" charset="0"/>
              </a:rPr>
              <a:t>) – eben der Aufbau eines Netzwerkes um den Patienten- nach ein oder mehreren Hausbesuchen – in der Regel durch die SAPV Fachkraft- </a:t>
            </a:r>
            <a:r>
              <a:rPr lang="de-DE" sz="1200" dirty="0" err="1">
                <a:latin typeface="Calibri" pitchFamily="34" charset="0"/>
              </a:rPr>
              <a:t>ggf</a:t>
            </a:r>
            <a:r>
              <a:rPr lang="de-DE" sz="1200" dirty="0">
                <a:latin typeface="Calibri" pitchFamily="34" charset="0"/>
              </a:rPr>
              <a:t> durch den Palliativmediziner .)</a:t>
            </a:r>
          </a:p>
        </p:txBody>
      </p:sp>
      <p:sp>
        <p:nvSpPr>
          <p:cNvPr id="8" name="Textfeld 7"/>
          <p:cNvSpPr txBox="1">
            <a:spLocks noChangeArrowheads="1"/>
          </p:cNvSpPr>
          <p:nvPr/>
        </p:nvSpPr>
        <p:spPr bwMode="auto">
          <a:xfrm>
            <a:off x="971550" y="4581525"/>
            <a:ext cx="6913563" cy="892175"/>
          </a:xfrm>
          <a:prstGeom prst="rect">
            <a:avLst/>
          </a:prstGeom>
          <a:noFill/>
          <a:ln w="9525">
            <a:noFill/>
            <a:miter lim="800000"/>
            <a:headEnd/>
            <a:tailEnd/>
          </a:ln>
        </p:spPr>
        <p:txBody>
          <a:bodyPr>
            <a:spAutoFit/>
          </a:bodyPr>
          <a:lstStyle/>
          <a:p>
            <a:r>
              <a:rPr lang="de-DE" sz="1600" b="1">
                <a:latin typeface="Calibri" pitchFamily="34" charset="0"/>
              </a:rPr>
              <a:t>additiv unterstützende Teilversorgung</a:t>
            </a:r>
          </a:p>
          <a:p>
            <a:r>
              <a:rPr lang="de-DE" sz="1200">
                <a:latin typeface="Calibri" pitchFamily="34" charset="0"/>
              </a:rPr>
              <a:t>(Die Übernahme eines teils der Versorgung- ggf spezialisierte Pflegemaßnahmen- wie z.B. Infusionstherapien, Anlegen und Betreuung von Morphinpumpensystemen, Einleitung und Überwachung einer terminalen Sedierung – Ernährung bei Illeus ect. 	</a:t>
            </a:r>
          </a:p>
        </p:txBody>
      </p:sp>
      <p:sp>
        <p:nvSpPr>
          <p:cNvPr id="10" name="Textfeld 9"/>
          <p:cNvSpPr txBox="1">
            <a:spLocks noChangeArrowheads="1"/>
          </p:cNvSpPr>
          <p:nvPr/>
        </p:nvSpPr>
        <p:spPr bwMode="auto">
          <a:xfrm>
            <a:off x="971550" y="5732463"/>
            <a:ext cx="7056438" cy="893762"/>
          </a:xfrm>
          <a:prstGeom prst="rect">
            <a:avLst/>
          </a:prstGeom>
          <a:noFill/>
          <a:ln w="9525">
            <a:noFill/>
            <a:miter lim="800000"/>
            <a:headEnd/>
            <a:tailEnd/>
          </a:ln>
        </p:spPr>
        <p:txBody>
          <a:bodyPr>
            <a:spAutoFit/>
          </a:bodyPr>
          <a:lstStyle/>
          <a:p>
            <a:r>
              <a:rPr lang="de-DE" sz="1600" b="1" dirty="0">
                <a:latin typeface="Calibri" pitchFamily="34" charset="0"/>
              </a:rPr>
              <a:t>vollständige Versorgung</a:t>
            </a:r>
          </a:p>
          <a:p>
            <a:r>
              <a:rPr lang="de-DE" sz="1200" dirty="0">
                <a:latin typeface="Calibri" pitchFamily="34" charset="0"/>
              </a:rPr>
              <a:t>(Die Übernahme der vollständigen Versorgung </a:t>
            </a:r>
            <a:r>
              <a:rPr lang="de-DE" sz="1200" dirty="0" smtClean="0">
                <a:latin typeface="Calibri" pitchFamily="34" charset="0"/>
              </a:rPr>
              <a:t> </a:t>
            </a:r>
            <a:r>
              <a:rPr lang="de-DE" sz="1200" dirty="0">
                <a:latin typeface="Calibri" pitchFamily="34" charset="0"/>
              </a:rPr>
              <a:t>nur pflegerisch und /oder auch ärztlich bleibt echten Ausnahmen vorbehalten und </a:t>
            </a:r>
            <a:r>
              <a:rPr lang="de-DE" sz="1200" dirty="0" smtClean="0">
                <a:latin typeface="Calibri" pitchFamily="34" charset="0"/>
              </a:rPr>
              <a:t>bezieht </a:t>
            </a:r>
            <a:r>
              <a:rPr lang="de-DE" sz="1200" dirty="0">
                <a:latin typeface="Calibri" pitchFamily="34" charset="0"/>
              </a:rPr>
              <a:t>sich nach unserem Konzept fast ausschließlich auf eigene Patienten.)</a:t>
            </a:r>
          </a:p>
          <a:p>
            <a:r>
              <a:rPr lang="de-DE" sz="1200" dirty="0">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 calcmode="lin" valueType="num">
                                      <p:cBhvr additive="base">
                                        <p:cTn id="49"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10"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33795" name="Textfeld 4"/>
          <p:cNvSpPr txBox="1">
            <a:spLocks noChangeArrowheads="1"/>
          </p:cNvSpPr>
          <p:nvPr/>
        </p:nvSpPr>
        <p:spPr bwMode="auto">
          <a:xfrm>
            <a:off x="1258888" y="1700213"/>
            <a:ext cx="6769100" cy="739775"/>
          </a:xfrm>
          <a:prstGeom prst="rect">
            <a:avLst/>
          </a:prstGeom>
          <a:noFill/>
          <a:ln w="9525">
            <a:noFill/>
            <a:miter lim="800000"/>
            <a:headEnd/>
            <a:tailEnd/>
          </a:ln>
        </p:spPr>
        <p:txBody>
          <a:bodyPr>
            <a:spAutoFit/>
          </a:bodyPr>
          <a:lstStyle/>
          <a:p>
            <a:endParaRPr lang="de-DE" sz="1200">
              <a:latin typeface="Calibri" pitchFamily="34" charset="0"/>
            </a:endParaRPr>
          </a:p>
          <a:p>
            <a:endParaRPr lang="de-DE" sz="1200">
              <a:latin typeface="Calibri" pitchFamily="34" charset="0"/>
            </a:endParaRPr>
          </a:p>
          <a:p>
            <a:endParaRPr lang="de-DE">
              <a:latin typeface="Calibri" pitchFamily="34" charset="0"/>
            </a:endParaRPr>
          </a:p>
        </p:txBody>
      </p:sp>
      <p:sp>
        <p:nvSpPr>
          <p:cNvPr id="4" name="Textfeld 3"/>
          <p:cNvSpPr txBox="1">
            <a:spLocks noChangeArrowheads="1"/>
          </p:cNvSpPr>
          <p:nvPr/>
        </p:nvSpPr>
        <p:spPr bwMode="auto">
          <a:xfrm>
            <a:off x="1116013" y="2349500"/>
            <a:ext cx="2160587" cy="4154488"/>
          </a:xfrm>
          <a:prstGeom prst="rect">
            <a:avLst/>
          </a:prstGeom>
          <a:noFill/>
          <a:ln w="9525">
            <a:noFill/>
            <a:miter lim="800000"/>
            <a:headEnd/>
            <a:tailEnd/>
          </a:ln>
        </p:spPr>
        <p:txBody>
          <a:bodyPr>
            <a:spAutoFit/>
          </a:bodyPr>
          <a:lstStyle/>
          <a:p>
            <a:r>
              <a:rPr lang="de-DE" sz="1200">
                <a:latin typeface="Calibri" pitchFamily="34" charset="0"/>
              </a:rPr>
              <a:t>Seit 2007  kann und darf ein Krankenhausarzt als auch und gerade ein  niedergelassener Arzt SAPV Leistungen für einen Patienten verordnen.</a:t>
            </a:r>
          </a:p>
          <a:p>
            <a:r>
              <a:rPr lang="de-DE" sz="1200">
                <a:latin typeface="Calibri" pitchFamily="34" charset="0"/>
              </a:rPr>
              <a:t>Der Krankenhausarzt verordnet ggf. bei Entlassung eines Patienten aus dem Krankenhaus  SAPV für zunächst 7 Tage.</a:t>
            </a:r>
          </a:p>
          <a:p>
            <a:r>
              <a:rPr lang="de-DE" sz="1200">
                <a:latin typeface="Calibri" pitchFamily="34" charset="0"/>
              </a:rPr>
              <a:t>Der niedergelassene  Haus -oder Facharzt verordnet SAPV bei Erstverordnung für ggf bis zu 28 Tagen - und kann danach bei Bedarf  eine Folgeverordnung  auch für einen längeren Zeitraum ausstellen.</a:t>
            </a:r>
          </a:p>
          <a:p>
            <a:r>
              <a:rPr lang="de-DE" sz="1200">
                <a:latin typeface="Calibri" pitchFamily="34" charset="0"/>
              </a:rPr>
              <a:t>Die Verordnung  und Folgeverordnung findet auf Muster 63 statt</a:t>
            </a:r>
          </a:p>
          <a:p>
            <a:r>
              <a:rPr lang="de-DE" sz="1200">
                <a:latin typeface="Calibri" pitchFamily="34" charset="0"/>
              </a:rPr>
              <a:t> </a:t>
            </a:r>
          </a:p>
        </p:txBody>
      </p:sp>
      <p:pic>
        <p:nvPicPr>
          <p:cNvPr id="33797" name="Grafik 5" descr="Muster 63 Vorderseite.jpg"/>
          <p:cNvPicPr>
            <a:picLocks noChangeAspect="1"/>
          </p:cNvPicPr>
          <p:nvPr/>
        </p:nvPicPr>
        <p:blipFill>
          <a:blip r:embed="rId2" cstate="print"/>
          <a:srcRect/>
          <a:stretch>
            <a:fillRect/>
          </a:stretch>
        </p:blipFill>
        <p:spPr bwMode="auto">
          <a:xfrm>
            <a:off x="4284663" y="2349500"/>
            <a:ext cx="3479800" cy="4116388"/>
          </a:xfrm>
          <a:prstGeom prst="rect">
            <a:avLst/>
          </a:prstGeom>
          <a:noFill/>
          <a:ln w="9525">
            <a:noFill/>
            <a:miter lim="800000"/>
            <a:headEnd/>
            <a:tailEnd/>
          </a:ln>
        </p:spPr>
      </p:pic>
      <p:sp>
        <p:nvSpPr>
          <p:cNvPr id="33798" name="Textfeld 6"/>
          <p:cNvSpPr txBox="1">
            <a:spLocks noChangeArrowheads="1"/>
          </p:cNvSpPr>
          <p:nvPr/>
        </p:nvSpPr>
        <p:spPr bwMode="auto">
          <a:xfrm>
            <a:off x="1331913" y="1628775"/>
            <a:ext cx="6335712" cy="369888"/>
          </a:xfrm>
          <a:prstGeom prst="rect">
            <a:avLst/>
          </a:prstGeom>
          <a:noFill/>
          <a:ln w="9525">
            <a:noFill/>
            <a:miter lim="800000"/>
            <a:headEnd/>
            <a:tailEnd/>
          </a:ln>
        </p:spPr>
        <p:txBody>
          <a:bodyPr>
            <a:spAutoFit/>
          </a:bodyPr>
          <a:lstStyle/>
          <a:p>
            <a:pPr algn="ctr"/>
            <a:r>
              <a:rPr lang="de-DE">
                <a:latin typeface="Calibri" pitchFamily="34" charset="0"/>
              </a:rPr>
              <a:t>SAPV  kann verordnet werden Teil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34819" name="Textfeld 4"/>
          <p:cNvSpPr txBox="1">
            <a:spLocks noChangeArrowheads="1"/>
          </p:cNvSpPr>
          <p:nvPr/>
        </p:nvSpPr>
        <p:spPr bwMode="auto">
          <a:xfrm>
            <a:off x="1258888" y="1700213"/>
            <a:ext cx="6769100" cy="739775"/>
          </a:xfrm>
          <a:prstGeom prst="rect">
            <a:avLst/>
          </a:prstGeom>
          <a:noFill/>
          <a:ln w="9525">
            <a:noFill/>
            <a:miter lim="800000"/>
            <a:headEnd/>
            <a:tailEnd/>
          </a:ln>
        </p:spPr>
        <p:txBody>
          <a:bodyPr>
            <a:spAutoFit/>
          </a:bodyPr>
          <a:lstStyle/>
          <a:p>
            <a:endParaRPr lang="de-DE" sz="1200">
              <a:latin typeface="Calibri" pitchFamily="34" charset="0"/>
            </a:endParaRPr>
          </a:p>
          <a:p>
            <a:endParaRPr lang="de-DE" sz="1200">
              <a:latin typeface="Calibri" pitchFamily="34" charset="0"/>
            </a:endParaRPr>
          </a:p>
          <a:p>
            <a:endParaRPr lang="de-DE">
              <a:latin typeface="Calibri" pitchFamily="34" charset="0"/>
            </a:endParaRPr>
          </a:p>
        </p:txBody>
      </p:sp>
      <p:sp>
        <p:nvSpPr>
          <p:cNvPr id="4" name="Textfeld 3"/>
          <p:cNvSpPr txBox="1">
            <a:spLocks noChangeArrowheads="1"/>
          </p:cNvSpPr>
          <p:nvPr/>
        </p:nvSpPr>
        <p:spPr bwMode="auto">
          <a:xfrm>
            <a:off x="684213" y="1700213"/>
            <a:ext cx="3095625" cy="4156075"/>
          </a:xfrm>
          <a:prstGeom prst="rect">
            <a:avLst/>
          </a:prstGeom>
          <a:noFill/>
          <a:ln w="9525">
            <a:noFill/>
            <a:miter lim="800000"/>
            <a:headEnd/>
            <a:tailEnd/>
          </a:ln>
        </p:spPr>
        <p:txBody>
          <a:bodyPr>
            <a:spAutoFit/>
          </a:bodyPr>
          <a:lstStyle/>
          <a:p>
            <a:r>
              <a:rPr lang="de-DE" sz="1200">
                <a:latin typeface="Calibri" pitchFamily="34" charset="0"/>
              </a:rPr>
              <a:t>Die Erstverordnung wird von der KV über die  </a:t>
            </a:r>
            <a:r>
              <a:rPr lang="de-DE" sz="1200" b="1">
                <a:latin typeface="Calibri" pitchFamily="34" charset="0"/>
              </a:rPr>
              <a:t>Ziffer 01425</a:t>
            </a:r>
            <a:r>
              <a:rPr lang="de-DE" sz="1200">
                <a:latin typeface="Calibri" pitchFamily="34" charset="0"/>
              </a:rPr>
              <a:t>  (715 Punkten / 25,10 Euro) bewertet;</a:t>
            </a:r>
          </a:p>
          <a:p>
            <a:endParaRPr lang="de-DE" sz="1200">
              <a:latin typeface="Calibri" pitchFamily="34" charset="0"/>
            </a:endParaRPr>
          </a:p>
          <a:p>
            <a:r>
              <a:rPr lang="de-DE" sz="1200">
                <a:latin typeface="Calibri" pitchFamily="34" charset="0"/>
              </a:rPr>
              <a:t>Die Folgeverordnung </a:t>
            </a:r>
          </a:p>
          <a:p>
            <a:r>
              <a:rPr lang="de-DE" sz="1200">
                <a:latin typeface="Calibri" pitchFamily="34" charset="0"/>
              </a:rPr>
              <a:t>Ziffer </a:t>
            </a:r>
            <a:r>
              <a:rPr lang="de-DE" sz="1200" b="1">
                <a:latin typeface="Calibri" pitchFamily="34" charset="0"/>
              </a:rPr>
              <a:t>01426</a:t>
            </a:r>
            <a:r>
              <a:rPr lang="de-DE" sz="1200">
                <a:latin typeface="Calibri" pitchFamily="34" charset="0"/>
              </a:rPr>
              <a:t> (430 Punkten / 15,07 Euro)</a:t>
            </a:r>
          </a:p>
          <a:p>
            <a:endParaRPr lang="de-DE" sz="1200">
              <a:latin typeface="Calibri" pitchFamily="34" charset="0"/>
            </a:endParaRPr>
          </a:p>
          <a:p>
            <a:r>
              <a:rPr lang="de-DE" sz="1200">
                <a:latin typeface="Calibri" pitchFamily="34" charset="0"/>
              </a:rPr>
              <a:t>Leistungen /Punkte  außerhalb des Regelleistungsvolumens (RLV) und der Morbi.- Gesamtvergütung . </a:t>
            </a:r>
          </a:p>
          <a:p>
            <a:endParaRPr lang="de-DE" sz="1200">
              <a:latin typeface="Calibri" pitchFamily="34" charset="0"/>
            </a:endParaRPr>
          </a:p>
          <a:p>
            <a:r>
              <a:rPr lang="de-DE" sz="1200">
                <a:latin typeface="Calibri" pitchFamily="34" charset="0"/>
              </a:rPr>
              <a:t>Eine  Folgeverordnung ist höchstens zwei mal im Quartal abrechnungsfähig. Bei durchgängiger Behandlung dürfen nach der Erstverordnung nur noch Folgeverordnungen ausgestellt werden, auch wenn ein neues Quartal begonnen hat. </a:t>
            </a:r>
          </a:p>
          <a:p>
            <a:r>
              <a:rPr lang="de-DE" sz="1200">
                <a:latin typeface="Calibri" pitchFamily="34" charset="0"/>
              </a:rPr>
              <a:t>Wird die Behandlung unterbrochen und zu einem späteren Zeitpunkt eine erneute Behandlungsbedürftigkeit festgestellt, ist eine Erstverordnung auszustellen.  </a:t>
            </a:r>
          </a:p>
          <a:p>
            <a:r>
              <a:rPr lang="de-DE" sz="1200">
                <a:latin typeface="Calibri" pitchFamily="34" charset="0"/>
              </a:rPr>
              <a:t> </a:t>
            </a:r>
          </a:p>
        </p:txBody>
      </p:sp>
      <p:pic>
        <p:nvPicPr>
          <p:cNvPr id="34821" name="Grafik 5" descr="Muster 63 Ausfüllhilfe kurz.jpg"/>
          <p:cNvPicPr>
            <a:picLocks noChangeAspect="1"/>
          </p:cNvPicPr>
          <p:nvPr/>
        </p:nvPicPr>
        <p:blipFill>
          <a:blip r:embed="rId2" cstate="print"/>
          <a:srcRect/>
          <a:stretch>
            <a:fillRect/>
          </a:stretch>
        </p:blipFill>
        <p:spPr bwMode="auto">
          <a:xfrm>
            <a:off x="4446588" y="1700213"/>
            <a:ext cx="3403600" cy="4681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3" name="Inhaltsplatzhalt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endParaRPr lang="de-DE" sz="2000" i="1" dirty="0" smtClean="0"/>
          </a:p>
          <a:p>
            <a:pPr fontAlgn="auto">
              <a:spcAft>
                <a:spcPts val="0"/>
              </a:spcAft>
              <a:buFont typeface="Arial" pitchFamily="34" charset="0"/>
              <a:buChar char="•"/>
              <a:defRPr/>
            </a:pPr>
            <a:endParaRPr lang="de-DE" sz="2000" i="1" dirty="0"/>
          </a:p>
          <a:p>
            <a:pPr fontAlgn="auto">
              <a:spcAft>
                <a:spcPts val="0"/>
              </a:spcAft>
              <a:buFont typeface="Arial" pitchFamily="34" charset="0"/>
              <a:buChar char="•"/>
              <a:defRPr/>
            </a:pPr>
            <a:endParaRPr lang="de-DE" sz="2000" i="1" dirty="0" smtClean="0"/>
          </a:p>
          <a:p>
            <a:pPr algn="ctr" fontAlgn="auto">
              <a:spcAft>
                <a:spcPts val="0"/>
              </a:spcAft>
              <a:buFont typeface="Arial" pitchFamily="34" charset="0"/>
              <a:buChar char="•"/>
              <a:defRPr/>
            </a:pPr>
            <a:r>
              <a:rPr lang="de-DE" sz="1900" i="1" dirty="0" smtClean="0"/>
              <a:t>Die </a:t>
            </a:r>
            <a:r>
              <a:rPr lang="de-DE" sz="1900" i="1" dirty="0"/>
              <a:t>Palliativmedizin widmet sich der Behandlung und Begleitung von Patienten mit einer nicht heilbaren, progredienten und weit fortgeschrittenen Erkrankung mit begrenzter Lebenserwartung. Die Palliativmedizin bejaht das Leben und sieht das Sterben als einen natürlichen Prozess. Sie lehnt aktive Sterbehilfe ab</a:t>
            </a:r>
            <a:r>
              <a:rPr lang="de-DE" sz="1900" i="1" dirty="0" smtClean="0"/>
              <a:t>.</a:t>
            </a:r>
            <a:endParaRPr lang="de-DE" sz="2000" dirty="0"/>
          </a:p>
          <a:p>
            <a:pPr fontAlgn="auto">
              <a:spcAft>
                <a:spcPts val="0"/>
              </a:spcAft>
              <a:buFont typeface="Arial" pitchFamily="34" charset="0"/>
              <a:buChar char="•"/>
              <a:defRPr/>
            </a:pPr>
            <a:r>
              <a:rPr lang="de-DE" sz="1400" dirty="0" smtClean="0"/>
              <a:t>Deutsche </a:t>
            </a:r>
            <a:r>
              <a:rPr lang="de-DE" sz="1400" dirty="0"/>
              <a:t>Gesellschaft für Palliativmedizin DGP</a:t>
            </a:r>
          </a:p>
          <a:p>
            <a:pPr fontAlgn="auto">
              <a:spcAft>
                <a:spcPts val="0"/>
              </a:spcAft>
              <a:buFont typeface="Arial" pitchFamily="34" charset="0"/>
              <a:buNone/>
              <a:defRPr/>
            </a:pPr>
            <a:endParaRPr lang="de-DE" sz="1900" dirty="0" smtClean="0"/>
          </a:p>
          <a:p>
            <a:pPr fontAlgn="auto">
              <a:spcAft>
                <a:spcPts val="0"/>
              </a:spcAft>
              <a:buFont typeface="Arial" pitchFamily="34" charset="0"/>
              <a:buNone/>
              <a:defRPr/>
            </a:pPr>
            <a:r>
              <a:rPr lang="de-DE" sz="1900" dirty="0" smtClean="0"/>
              <a:t>        Nach diesen Definitionen ist Palliativmedizin eine ganzheitliche Therapiestrategie, die von dem sonst herrschenden kurativen Handeln der Medizin und Pflege abhebt. Hier wird nicht Verlängerung der Lebenszeit um jeden Preis angestrebt, es gilt vielmehr - gemäß </a:t>
            </a:r>
            <a:r>
              <a:rPr lang="de-DE" sz="1900" dirty="0" err="1" smtClean="0"/>
              <a:t>Cicely</a:t>
            </a:r>
            <a:r>
              <a:rPr lang="de-DE" sz="1900" dirty="0" smtClean="0"/>
              <a:t> Saunders - " den Tagen die bleiben, die höchstmögliche Lebensqualität zu schenken."   </a:t>
            </a:r>
          </a:p>
          <a:p>
            <a:pPr fontAlgn="auto">
              <a:spcAft>
                <a:spcPts val="0"/>
              </a:spcAft>
              <a:buFont typeface="Arial" pitchFamily="34" charset="0"/>
              <a:buNone/>
              <a:defRPr/>
            </a:pPr>
            <a:r>
              <a:rPr lang="de-DE" sz="1900" dirty="0" smtClean="0"/>
              <a:t> </a:t>
            </a:r>
          </a:p>
          <a:p>
            <a:pPr fontAlgn="auto">
              <a:spcAft>
                <a:spcPts val="0"/>
              </a:spcAft>
              <a:buFont typeface="Arial" pitchFamily="34" charset="0"/>
              <a:buNone/>
              <a:defRPr/>
            </a:pPr>
            <a:r>
              <a:rPr lang="de-DE" sz="1900" dirty="0" smtClean="0"/>
              <a:t>       </a:t>
            </a:r>
            <a:r>
              <a:rPr lang="de-DE" sz="1900" i="1" dirty="0" smtClean="0"/>
              <a:t>"Sie sind wichtig, weil Sie eben Sie sind. Sie sind bis zum letzten Augenblick Ihres Lebens wichtig, und wir werden alles tun, damit Sie nicht nur in Frieden sterben, sondern auch  bis zuletzt Leben können.“</a:t>
            </a:r>
            <a:endParaRPr lang="de-DE" sz="1900" dirty="0" smtClean="0"/>
          </a:p>
          <a:p>
            <a:pPr fontAlgn="auto">
              <a:spcAft>
                <a:spcPts val="0"/>
              </a:spcAft>
              <a:buFont typeface="Arial" pitchFamily="34" charset="0"/>
              <a:buNone/>
              <a:defRPr/>
            </a:pPr>
            <a:r>
              <a:rPr lang="de-DE" sz="1900" dirty="0" smtClean="0"/>
              <a:t>        Dame </a:t>
            </a:r>
            <a:r>
              <a:rPr lang="de-DE" sz="1900" dirty="0" err="1" smtClean="0"/>
              <a:t>Cicley</a:t>
            </a:r>
            <a:r>
              <a:rPr lang="de-DE" sz="1900" dirty="0" smtClean="0"/>
              <a:t> Saunders</a:t>
            </a:r>
          </a:p>
          <a:p>
            <a:pPr fontAlgn="auto">
              <a:spcAft>
                <a:spcPts val="0"/>
              </a:spcAft>
              <a:buFont typeface="Arial" pitchFamily="34" charset="0"/>
              <a:buChar cha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35843" name="Textfeld 4"/>
          <p:cNvSpPr txBox="1">
            <a:spLocks noChangeArrowheads="1"/>
          </p:cNvSpPr>
          <p:nvPr/>
        </p:nvSpPr>
        <p:spPr bwMode="auto">
          <a:xfrm>
            <a:off x="1258888" y="1700213"/>
            <a:ext cx="6769100" cy="739775"/>
          </a:xfrm>
          <a:prstGeom prst="rect">
            <a:avLst/>
          </a:prstGeom>
          <a:noFill/>
          <a:ln w="9525">
            <a:noFill/>
            <a:miter lim="800000"/>
            <a:headEnd/>
            <a:tailEnd/>
          </a:ln>
        </p:spPr>
        <p:txBody>
          <a:bodyPr>
            <a:spAutoFit/>
          </a:bodyPr>
          <a:lstStyle/>
          <a:p>
            <a:endParaRPr lang="de-DE" sz="1200">
              <a:latin typeface="Calibri" pitchFamily="34" charset="0"/>
            </a:endParaRPr>
          </a:p>
          <a:p>
            <a:endParaRPr lang="de-DE" sz="1200">
              <a:latin typeface="Calibri" pitchFamily="34" charset="0"/>
            </a:endParaRPr>
          </a:p>
          <a:p>
            <a:endParaRPr lang="de-DE">
              <a:latin typeface="Calibri" pitchFamily="34" charset="0"/>
            </a:endParaRPr>
          </a:p>
        </p:txBody>
      </p:sp>
      <p:sp>
        <p:nvSpPr>
          <p:cNvPr id="35844" name="Textfeld 3"/>
          <p:cNvSpPr txBox="1">
            <a:spLocks noChangeArrowheads="1"/>
          </p:cNvSpPr>
          <p:nvPr/>
        </p:nvSpPr>
        <p:spPr bwMode="auto">
          <a:xfrm>
            <a:off x="1476375" y="2349500"/>
            <a:ext cx="5903913" cy="4892675"/>
          </a:xfrm>
          <a:prstGeom prst="rect">
            <a:avLst/>
          </a:prstGeom>
          <a:noFill/>
          <a:ln w="9525">
            <a:noFill/>
            <a:miter lim="800000"/>
            <a:headEnd/>
            <a:tailEnd/>
          </a:ln>
        </p:spPr>
        <p:txBody>
          <a:bodyPr>
            <a:spAutoFit/>
          </a:bodyPr>
          <a:lstStyle/>
          <a:p>
            <a:r>
              <a:rPr lang="de-DE" sz="1200">
                <a:latin typeface="Calibri" pitchFamily="34" charset="0"/>
              </a:rPr>
              <a:t>Empfehlungen der KV Hessen hierzu:</a:t>
            </a:r>
          </a:p>
          <a:p>
            <a:r>
              <a:rPr lang="de-DE" sz="1200">
                <a:latin typeface="Calibri" pitchFamily="34" charset="0"/>
              </a:rPr>
              <a:t>Folgende Maßnahmen können auf Muster 63  verordnet werden:</a:t>
            </a:r>
          </a:p>
          <a:p>
            <a:r>
              <a:rPr lang="de-DE" sz="1200">
                <a:latin typeface="Calibri" pitchFamily="34" charset="0"/>
              </a:rPr>
              <a:t>Beratung</a:t>
            </a:r>
          </a:p>
          <a:p>
            <a:r>
              <a:rPr lang="de-DE" sz="1200">
                <a:latin typeface="Calibri" pitchFamily="34" charset="0"/>
              </a:rPr>
              <a:t>Koordination der Palliativversorgung</a:t>
            </a:r>
          </a:p>
          <a:p>
            <a:r>
              <a:rPr lang="de-DE" sz="1200">
                <a:latin typeface="Calibri" pitchFamily="34" charset="0"/>
              </a:rPr>
              <a:t>Additiv unterstützende Teilversorgung</a:t>
            </a:r>
          </a:p>
          <a:p>
            <a:r>
              <a:rPr lang="de-DE" sz="1200">
                <a:latin typeface="Calibri" pitchFamily="34" charset="0"/>
              </a:rPr>
              <a:t>Vollständige Versorgung</a:t>
            </a:r>
          </a:p>
          <a:p>
            <a:r>
              <a:rPr lang="de-DE" sz="1200">
                <a:latin typeface="Calibri" pitchFamily="34" charset="0"/>
              </a:rPr>
              <a:t>Soweit die Versorgungsnotwendigkeit unklar ist, empfiehlt sich vorerst eine Beratung durch das Palliativteam zu verordnen. Dies führt nicht automatisch zu einer Versorgung, sondern dient der Abklärung und der Entlastung des Hausarztes, der Patienten und/oder der Angehörigen.</a:t>
            </a:r>
            <a:br>
              <a:rPr lang="de-DE" sz="1200">
                <a:latin typeface="Calibri" pitchFamily="34" charset="0"/>
              </a:rPr>
            </a:br>
            <a:r>
              <a:rPr lang="de-DE" sz="1200">
                <a:latin typeface="Calibri" pitchFamily="34" charset="0"/>
              </a:rPr>
              <a:t/>
            </a:r>
            <a:br>
              <a:rPr lang="de-DE" sz="1200">
                <a:latin typeface="Calibri" pitchFamily="34" charset="0"/>
              </a:rPr>
            </a:br>
            <a:r>
              <a:rPr lang="de-DE" sz="1200">
                <a:latin typeface="Calibri" pitchFamily="34" charset="0"/>
              </a:rPr>
              <a:t>Das Palliativteam nimmt hiernach Kontakt mit dem Patienten auf und wird eine Einschätzung abgeben, ob eine spezialisierte Palliativversorgung erforderlich ist. Es ist sinnvoll die Erstverordnung für eine kurze Dauer auszustellen, z.B. 10 Tage. Ist die Notwendigkeit der weiteren Versorgung gegeben, wird eine Folgeverordnung in Absprache mit dem Palliativteam ausgestellt.</a:t>
            </a:r>
            <a:br>
              <a:rPr lang="de-DE" sz="1200">
                <a:latin typeface="Calibri" pitchFamily="34" charset="0"/>
              </a:rPr>
            </a:br>
            <a:r>
              <a:rPr lang="de-DE" sz="1200">
                <a:latin typeface="Calibri" pitchFamily="34" charset="0"/>
              </a:rPr>
              <a:t/>
            </a:r>
            <a:br>
              <a:rPr lang="de-DE" sz="1200">
                <a:latin typeface="Calibri" pitchFamily="34" charset="0"/>
              </a:rPr>
            </a:br>
            <a:r>
              <a:rPr lang="de-DE" sz="1200">
                <a:latin typeface="Calibri" pitchFamily="34" charset="0"/>
              </a:rPr>
              <a:t>Die Verordnung für einen zurückliegenden Zeitraum ist nicht zulässig. Das Palliativteam muss sich innerhalb von drei Arbeitstagen mit dem Patienten in Verbindung setzen und kümmert sich um die fristgerechte Einreichung bei der jeweiligen Krankenkasse.</a:t>
            </a:r>
          </a:p>
          <a:p>
            <a:r>
              <a:rPr lang="de-DE" sz="1200">
                <a:latin typeface="Calibri" pitchFamily="34" charset="0"/>
              </a:rPr>
              <a:t>Die Tätigkeit der Niedergelassenen kann parallel weiter laufen. Sofern Hausbesuche und Beratungen durchgeführt werden, rechnet der betreuende Haus-/Facharzt die Leistungen wie gewohnt ab.</a:t>
            </a:r>
          </a:p>
          <a:p>
            <a:endParaRPr lang="de-DE" sz="1200">
              <a:latin typeface="Calibri" pitchFamily="34" charset="0"/>
            </a:endParaRPr>
          </a:p>
          <a:p>
            <a:r>
              <a:rPr lang="de-DE" sz="1200">
                <a:latin typeface="Calibri" pitchFamily="34" charset="0"/>
              </a:rPr>
              <a:t>.  </a:t>
            </a:r>
          </a:p>
          <a:p>
            <a:r>
              <a:rPr lang="de-DE" sz="1200">
                <a:latin typeface="Calibri" pitchFamily="34" charset="0"/>
              </a:rPr>
              <a: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36867" name="Textfeld 4"/>
          <p:cNvSpPr txBox="1">
            <a:spLocks noChangeArrowheads="1"/>
          </p:cNvSpPr>
          <p:nvPr/>
        </p:nvSpPr>
        <p:spPr bwMode="auto">
          <a:xfrm>
            <a:off x="1258888" y="1700213"/>
            <a:ext cx="6769100" cy="739775"/>
          </a:xfrm>
          <a:prstGeom prst="rect">
            <a:avLst/>
          </a:prstGeom>
          <a:noFill/>
          <a:ln w="9525">
            <a:noFill/>
            <a:miter lim="800000"/>
            <a:headEnd/>
            <a:tailEnd/>
          </a:ln>
        </p:spPr>
        <p:txBody>
          <a:bodyPr>
            <a:spAutoFit/>
          </a:bodyPr>
          <a:lstStyle/>
          <a:p>
            <a:endParaRPr lang="de-DE" sz="1200">
              <a:latin typeface="Calibri" pitchFamily="34" charset="0"/>
            </a:endParaRPr>
          </a:p>
          <a:p>
            <a:endParaRPr lang="de-DE" sz="1200">
              <a:latin typeface="Calibri" pitchFamily="34" charset="0"/>
            </a:endParaRPr>
          </a:p>
          <a:p>
            <a:endParaRPr lang="de-DE">
              <a:latin typeface="Calibri" pitchFamily="34" charset="0"/>
            </a:endParaRPr>
          </a:p>
        </p:txBody>
      </p:sp>
      <p:sp>
        <p:nvSpPr>
          <p:cNvPr id="4" name="Textfeld 3"/>
          <p:cNvSpPr txBox="1">
            <a:spLocks noChangeArrowheads="1"/>
          </p:cNvSpPr>
          <p:nvPr/>
        </p:nvSpPr>
        <p:spPr bwMode="auto">
          <a:xfrm>
            <a:off x="1476375" y="1628775"/>
            <a:ext cx="5903913" cy="2185988"/>
          </a:xfrm>
          <a:prstGeom prst="rect">
            <a:avLst/>
          </a:prstGeom>
          <a:noFill/>
          <a:ln w="9525">
            <a:noFill/>
            <a:miter lim="800000"/>
            <a:headEnd/>
            <a:tailEnd/>
          </a:ln>
        </p:spPr>
        <p:txBody>
          <a:bodyPr>
            <a:spAutoFit/>
          </a:bodyPr>
          <a:lstStyle/>
          <a:p>
            <a:r>
              <a:rPr lang="de-DE" sz="1200">
                <a:latin typeface="Calibri" pitchFamily="34" charset="0"/>
              </a:rPr>
              <a:t>Das Verordnungsmuster  63 findet sich in den meisten Praxissoftwaren bereits integriert und kann aus der Software heraus am PC ausgefüllt werden.</a:t>
            </a:r>
          </a:p>
          <a:p>
            <a:endParaRPr lang="de-DE" sz="1200">
              <a:latin typeface="Calibri" pitchFamily="34" charset="0"/>
            </a:endParaRPr>
          </a:p>
          <a:p>
            <a:r>
              <a:rPr lang="de-DE" sz="1200">
                <a:latin typeface="Calibri" pitchFamily="34" charset="0"/>
              </a:rPr>
              <a:t>Soweit noch kein Formularlosdruck besteht können die Formulare  bei der KV bestellt werden-</a:t>
            </a:r>
          </a:p>
          <a:p>
            <a:endParaRPr lang="de-DE" sz="1200">
              <a:latin typeface="Calibri" pitchFamily="34" charset="0"/>
            </a:endParaRPr>
          </a:p>
          <a:p>
            <a:r>
              <a:rPr lang="de-DE" sz="1200">
                <a:latin typeface="Calibri" pitchFamily="34" charset="0"/>
              </a:rPr>
              <a:t>Die Formulare sind als PDF Dokumente auch auf unserer Homepage zum Download bereitgestellt  </a:t>
            </a:r>
            <a:r>
              <a:rPr lang="de-DE" sz="1400" b="1">
                <a:latin typeface="Calibri" pitchFamily="34" charset="0"/>
              </a:rPr>
              <a:t>http:// </a:t>
            </a:r>
            <a:r>
              <a:rPr lang="de-DE" sz="1400" b="1">
                <a:latin typeface="Calibri" pitchFamily="34" charset="0"/>
                <a:hlinkClick r:id="rId2"/>
              </a:rPr>
              <a:t>www.palliativnetz-brv.de</a:t>
            </a:r>
            <a:endParaRPr lang="de-DE" sz="1400" b="1">
              <a:latin typeface="Calibri" pitchFamily="34" charset="0"/>
            </a:endParaRPr>
          </a:p>
          <a:p>
            <a:endParaRPr lang="de-DE" sz="1400" b="1">
              <a:latin typeface="Calibri" pitchFamily="34" charset="0"/>
            </a:endParaRPr>
          </a:p>
          <a:p>
            <a:r>
              <a:rPr lang="de-DE" sz="1200">
                <a:latin typeface="Calibri" pitchFamily="34" charset="0"/>
              </a:rPr>
              <a:t>Ebenfalls als Download bereitgestellt ist  dort eine Ausfüllhilfe – wie Sie sie auch in dem Handout finden- sowie Beispiele der Verordnung</a:t>
            </a:r>
          </a:p>
        </p:txBody>
      </p:sp>
      <p:pic>
        <p:nvPicPr>
          <p:cNvPr id="36869" name="Grafik 5" descr="Bäume im Nebel Jobst 08 Kopie.jpg"/>
          <p:cNvPicPr>
            <a:picLocks noChangeAspect="1"/>
          </p:cNvPicPr>
          <p:nvPr/>
        </p:nvPicPr>
        <p:blipFill>
          <a:blip r:embed="rId3" cstate="print"/>
          <a:srcRect/>
          <a:stretch>
            <a:fillRect/>
          </a:stretch>
        </p:blipFill>
        <p:spPr bwMode="auto">
          <a:xfrm>
            <a:off x="2627313" y="3860800"/>
            <a:ext cx="3744912" cy="2763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pPr algn="ctr"/>
            <a:r>
              <a:rPr lang="de-DE" smtClean="0">
                <a:solidFill>
                  <a:schemeClr val="bg1"/>
                </a:solidFill>
                <a:latin typeface="Comic Sans MS" pitchFamily="66" charset="0"/>
              </a:rPr>
              <a:t>Palliativnetz im Altkreis Bremervörde</a:t>
            </a:r>
            <a:br>
              <a:rPr lang="de-DE" smtClean="0">
                <a:solidFill>
                  <a:schemeClr val="bg1"/>
                </a:solidFill>
                <a:latin typeface="Comic Sans MS" pitchFamily="66" charset="0"/>
              </a:rPr>
            </a:br>
            <a:endParaRPr lang="de-DE" smtClean="0"/>
          </a:p>
        </p:txBody>
      </p:sp>
      <p:sp>
        <p:nvSpPr>
          <p:cNvPr id="37891" name="Textplatzhalter 3"/>
          <p:cNvSpPr>
            <a:spLocks noGrp="1"/>
          </p:cNvSpPr>
          <p:nvPr>
            <p:ph type="body" sz="half" idx="2"/>
          </p:nvPr>
        </p:nvSpPr>
        <p:spPr/>
        <p:txBody>
          <a:bodyPr/>
          <a:lstStyle/>
          <a:p>
            <a:endParaRPr lang="de-DE" b="1" smtClean="0"/>
          </a:p>
          <a:p>
            <a:endParaRPr lang="de-DE" b="1" smtClean="0"/>
          </a:p>
          <a:p>
            <a:r>
              <a:rPr lang="de-DE" b="1" smtClean="0"/>
              <a:t>Anleitung zum Ausfüllen</a:t>
            </a:r>
          </a:p>
          <a:p>
            <a:r>
              <a:rPr lang="de-DE" b="1" smtClean="0"/>
              <a:t>der SAPV-Verordnung (Muster 63)</a:t>
            </a:r>
          </a:p>
          <a:p>
            <a:r>
              <a:rPr lang="de-DE" b="1" smtClean="0"/>
              <a:t>Blatt 1</a:t>
            </a:r>
          </a:p>
          <a:p>
            <a:r>
              <a:rPr lang="de-DE" smtClean="0"/>
              <a:t>Verordnungsdauer:</a:t>
            </a:r>
          </a:p>
          <a:p>
            <a:r>
              <a:rPr lang="de-DE" smtClean="0"/>
              <a:t>als Erstverordnung durch den Klinikarzt bis zu 7 Tagen;</a:t>
            </a:r>
          </a:p>
          <a:p>
            <a:r>
              <a:rPr lang="de-DE" smtClean="0"/>
              <a:t>als Erst- oder Folgeverordnung durch den niedergelassenen Arzt i.d.R bis zu 28 Tagen;</a:t>
            </a:r>
          </a:p>
          <a:p>
            <a:r>
              <a:rPr lang="de-DE" smtClean="0"/>
              <a:t>bei entsprechender Indikation auch länger; bis zu 2 Folge-Verordnungen möglich</a:t>
            </a:r>
          </a:p>
        </p:txBody>
      </p:sp>
      <p:pic>
        <p:nvPicPr>
          <p:cNvPr id="37892" name="Picture 3" descr="C:\Users\Andreas\Pictures\m 63 ALS.jpg"/>
          <p:cNvPicPr>
            <a:picLocks noGrp="1" noChangeAspect="1" noChangeArrowheads="1"/>
          </p:cNvPicPr>
          <p:nvPr>
            <p:ph idx="1"/>
          </p:nvPr>
        </p:nvPicPr>
        <p:blipFill>
          <a:blip r:embed="rId2" cstate="print"/>
          <a:srcRect/>
          <a:stretch>
            <a:fillRect/>
          </a:stretch>
        </p:blipFill>
        <p:spPr>
          <a:xfrm>
            <a:off x="3779838" y="273050"/>
            <a:ext cx="4895850" cy="6396038"/>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pPr algn="ctr"/>
            <a:r>
              <a:rPr lang="de-DE" smtClean="0">
                <a:solidFill>
                  <a:schemeClr val="bg1"/>
                </a:solidFill>
                <a:latin typeface="Comic Sans MS" pitchFamily="66" charset="0"/>
              </a:rPr>
              <a:t>Palliativnetz im Altkreis Bremervörde</a:t>
            </a:r>
            <a:br>
              <a:rPr lang="de-DE" smtClean="0">
                <a:solidFill>
                  <a:schemeClr val="bg1"/>
                </a:solidFill>
                <a:latin typeface="Comic Sans MS" pitchFamily="66" charset="0"/>
              </a:rPr>
            </a:br>
            <a:endParaRPr lang="de-DE" smtClean="0"/>
          </a:p>
        </p:txBody>
      </p:sp>
      <p:sp>
        <p:nvSpPr>
          <p:cNvPr id="4" name="Textplatzhalter 3"/>
          <p:cNvSpPr>
            <a:spLocks noGrp="1"/>
          </p:cNvSpPr>
          <p:nvPr>
            <p:ph type="body" sz="half" idx="2"/>
          </p:nvPr>
        </p:nvSpPr>
        <p:spPr/>
        <p:txBody>
          <a:bodyPr rtlCol="0">
            <a:normAutofit fontScale="92500"/>
          </a:bodyPr>
          <a:lstStyle/>
          <a:p>
            <a:pPr fontAlgn="auto">
              <a:spcAft>
                <a:spcPts val="0"/>
              </a:spcAft>
              <a:buFont typeface="Arial" pitchFamily="34" charset="0"/>
              <a:buNone/>
              <a:defRPr/>
            </a:pPr>
            <a:endParaRPr lang="de-DE" b="1" dirty="0" smtClean="0"/>
          </a:p>
          <a:p>
            <a:pPr fontAlgn="auto">
              <a:spcAft>
                <a:spcPts val="0"/>
              </a:spcAft>
              <a:buFont typeface="Arial" pitchFamily="34" charset="0"/>
              <a:buNone/>
              <a:defRPr/>
            </a:pPr>
            <a:endParaRPr lang="de-DE" b="1" dirty="0" smtClean="0"/>
          </a:p>
          <a:p>
            <a:pPr fontAlgn="auto">
              <a:spcAft>
                <a:spcPts val="0"/>
              </a:spcAft>
              <a:buFont typeface="Arial" pitchFamily="34" charset="0"/>
              <a:buNone/>
              <a:defRPr/>
            </a:pPr>
            <a:r>
              <a:rPr lang="de-DE" dirty="0" smtClean="0"/>
              <a:t>Maßnahmen für das SAPV-Team: eine der vier Möglichkeiten ankreuzen:</a:t>
            </a:r>
          </a:p>
          <a:p>
            <a:pPr fontAlgn="auto">
              <a:spcAft>
                <a:spcPts val="0"/>
              </a:spcAft>
              <a:buFont typeface="Arial" pitchFamily="34" charset="0"/>
              <a:buNone/>
              <a:defRPr/>
            </a:pPr>
            <a:r>
              <a:rPr lang="de-DE" dirty="0" smtClean="0"/>
              <a:t>Beratung/ Koordination/ Additiv unterstützende Teilversorgung/ Vollständige Versorgung</a:t>
            </a:r>
          </a:p>
          <a:p>
            <a:pPr fontAlgn="auto">
              <a:spcAft>
                <a:spcPts val="0"/>
              </a:spcAft>
              <a:buFont typeface="Arial" pitchFamily="34" charset="0"/>
              <a:buNone/>
              <a:defRPr/>
            </a:pPr>
            <a:r>
              <a:rPr lang="de-DE" dirty="0" smtClean="0"/>
              <a:t>Teil- und Vollversorgung beinhalten auch Beratung und Koordination.</a:t>
            </a:r>
          </a:p>
          <a:p>
            <a:pPr fontAlgn="auto">
              <a:spcAft>
                <a:spcPts val="0"/>
              </a:spcAft>
              <a:buFont typeface="Arial" pitchFamily="34" charset="0"/>
              <a:buNone/>
              <a:defRPr/>
            </a:pPr>
            <a:r>
              <a:rPr lang="de-DE" dirty="0" smtClean="0"/>
              <a:t>Bei kontinuierlichem Betreuungsbedarf durch das SAPV-Team empfehlen wir,</a:t>
            </a:r>
          </a:p>
          <a:p>
            <a:pPr fontAlgn="auto">
              <a:spcAft>
                <a:spcPts val="0"/>
              </a:spcAft>
              <a:buFont typeface="Arial" pitchFamily="34" charset="0"/>
              <a:buNone/>
              <a:defRPr/>
            </a:pPr>
            <a:r>
              <a:rPr lang="de-DE" dirty="0" smtClean="0"/>
              <a:t>i.d.R. Teilversorgung anzukreuzen.</a:t>
            </a:r>
          </a:p>
          <a:p>
            <a:pPr fontAlgn="auto">
              <a:spcAft>
                <a:spcPts val="0"/>
              </a:spcAft>
              <a:buFont typeface="Arial" pitchFamily="34" charset="0"/>
              <a:buNone/>
              <a:defRPr/>
            </a:pPr>
            <a:r>
              <a:rPr lang="de-DE" dirty="0" smtClean="0"/>
              <a:t>Der niedergelassene Hausarzt wird in jeder Verordnungsstufe beteiligt bleiben.</a:t>
            </a:r>
          </a:p>
          <a:p>
            <a:pPr fontAlgn="auto">
              <a:spcAft>
                <a:spcPts val="0"/>
              </a:spcAft>
              <a:buFont typeface="Arial" pitchFamily="34" charset="0"/>
              <a:buNone/>
              <a:defRPr/>
            </a:pPr>
            <a:r>
              <a:rPr lang="de-DE" dirty="0" smtClean="0"/>
              <a:t>Erläuterungen zu den Maßnahmen sind notwendig (Beispiel bei Teilversorgung:</a:t>
            </a:r>
          </a:p>
          <a:p>
            <a:pPr fontAlgn="auto">
              <a:spcAft>
                <a:spcPts val="0"/>
              </a:spcAft>
              <a:buFont typeface="Arial" pitchFamily="34" charset="0"/>
              <a:buNone/>
              <a:defRPr/>
            </a:pPr>
            <a:r>
              <a:rPr lang="de-DE" dirty="0" smtClean="0"/>
              <a:t>Aufbau eines Versorgungsnetzes/ Symptomkontrolle/ Krisenintervention/ Notfallplanung/Rufbereitschaft).</a:t>
            </a:r>
          </a:p>
        </p:txBody>
      </p:sp>
      <p:pic>
        <p:nvPicPr>
          <p:cNvPr id="39940" name="Picture 2" descr="C:\Users\Andreas\Pictures\m 63 Prostata.jpg"/>
          <p:cNvPicPr>
            <a:picLocks noGrp="1" noChangeAspect="1" noChangeArrowheads="1"/>
          </p:cNvPicPr>
          <p:nvPr>
            <p:ph idx="1"/>
          </p:nvPr>
        </p:nvPicPr>
        <p:blipFill>
          <a:blip r:embed="rId2" cstate="print"/>
          <a:srcRect/>
          <a:stretch>
            <a:fillRect/>
          </a:stretch>
        </p:blipFill>
        <p:spPr>
          <a:xfrm>
            <a:off x="3779838" y="273050"/>
            <a:ext cx="4478337" cy="61595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33795" name="Textfeld 4"/>
          <p:cNvSpPr txBox="1">
            <a:spLocks noChangeArrowheads="1"/>
          </p:cNvSpPr>
          <p:nvPr/>
        </p:nvSpPr>
        <p:spPr bwMode="auto">
          <a:xfrm>
            <a:off x="1258888" y="1700213"/>
            <a:ext cx="6769100" cy="739775"/>
          </a:xfrm>
          <a:prstGeom prst="rect">
            <a:avLst/>
          </a:prstGeom>
          <a:noFill/>
          <a:ln w="9525">
            <a:noFill/>
            <a:miter lim="800000"/>
            <a:headEnd/>
            <a:tailEnd/>
          </a:ln>
        </p:spPr>
        <p:txBody>
          <a:bodyPr>
            <a:spAutoFit/>
          </a:bodyPr>
          <a:lstStyle/>
          <a:p>
            <a:endParaRPr lang="de-DE" sz="1200">
              <a:latin typeface="Calibri" pitchFamily="34" charset="0"/>
            </a:endParaRPr>
          </a:p>
          <a:p>
            <a:endParaRPr lang="de-DE" sz="1200">
              <a:latin typeface="Calibri" pitchFamily="34" charset="0"/>
            </a:endParaRPr>
          </a:p>
          <a:p>
            <a:endParaRPr lang="de-DE">
              <a:latin typeface="Calibri" pitchFamily="34" charset="0"/>
            </a:endParaRPr>
          </a:p>
        </p:txBody>
      </p:sp>
      <p:pic>
        <p:nvPicPr>
          <p:cNvPr id="7" name="Grafik 6" descr="IMG_0896.JPG"/>
          <p:cNvPicPr>
            <a:picLocks noChangeAspect="1"/>
          </p:cNvPicPr>
          <p:nvPr/>
        </p:nvPicPr>
        <p:blipFill>
          <a:blip r:embed="rId2" cstate="print"/>
          <a:stretch>
            <a:fillRect/>
          </a:stretch>
        </p:blipFill>
        <p:spPr>
          <a:xfrm>
            <a:off x="1259632" y="1412776"/>
            <a:ext cx="6502400" cy="48768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95263" y="968375"/>
          <a:ext cx="8021637" cy="5387975"/>
        </p:xfrm>
        <a:graphic>
          <a:graphicData uri="http://schemas.openxmlformats.org/presentationml/2006/ole">
            <p:oleObj spid="_x0000_s1026" name="Dokument" r:id="rId3" imgW="8021818" imgH="5387638" progId="Word.Document.12">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p:cNvGraphicFramePr>
            <a:graphicFrameLocks noChangeAspect="1"/>
          </p:cNvGraphicFramePr>
          <p:nvPr/>
        </p:nvGraphicFramePr>
        <p:xfrm>
          <a:off x="4860031" y="404664"/>
          <a:ext cx="3892707" cy="5753655"/>
        </p:xfrm>
        <a:graphic>
          <a:graphicData uri="http://schemas.openxmlformats.org/presentationml/2006/ole">
            <p:oleObj spid="_x0000_s2051" name="Dokument" r:id="rId3" imgW="5896410" imgH="8716880" progId="Word.Document.12">
              <p:embed/>
            </p:oleObj>
          </a:graphicData>
        </a:graphic>
      </p:graphicFrame>
      <p:graphicFrame>
        <p:nvGraphicFramePr>
          <p:cNvPr id="5" name="Inhaltsplatzhalter 4"/>
          <p:cNvGraphicFramePr>
            <a:graphicFrameLocks noChangeAspect="1"/>
          </p:cNvGraphicFramePr>
          <p:nvPr>
            <p:ph idx="1"/>
          </p:nvPr>
        </p:nvGraphicFramePr>
        <p:xfrm>
          <a:off x="467545" y="367458"/>
          <a:ext cx="3744415" cy="5869854"/>
        </p:xfrm>
        <a:graphic>
          <a:graphicData uri="http://schemas.openxmlformats.org/presentationml/2006/ole">
            <p:oleObj spid="_x0000_s2052" name="Dokument" r:id="rId4" imgW="5898210" imgH="8490800" progId="Word.Document.12">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pPr algn="ctr"/>
            <a:r>
              <a:rPr lang="de-DE" smtClean="0">
                <a:solidFill>
                  <a:schemeClr val="bg1"/>
                </a:solidFill>
                <a:latin typeface="Comic Sans MS" pitchFamily="66" charset="0"/>
              </a:rPr>
              <a:t>Palliativnetz im Altkreis Bremervörde</a:t>
            </a:r>
            <a:br>
              <a:rPr lang="de-DE" smtClean="0">
                <a:solidFill>
                  <a:schemeClr val="bg1"/>
                </a:solidFill>
                <a:latin typeface="Comic Sans MS" pitchFamily="66" charset="0"/>
              </a:rPr>
            </a:br>
            <a:endParaRPr lang="de-DE" smtClean="0"/>
          </a:p>
        </p:txBody>
      </p:sp>
      <p:sp>
        <p:nvSpPr>
          <p:cNvPr id="4" name="Textplatzhalter 3"/>
          <p:cNvSpPr>
            <a:spLocks noGrp="1"/>
          </p:cNvSpPr>
          <p:nvPr>
            <p:ph type="body" sz="half" idx="2"/>
          </p:nvPr>
        </p:nvSpPr>
        <p:spPr/>
        <p:txBody>
          <a:bodyPr rtlCol="0">
            <a:normAutofit fontScale="92500"/>
          </a:bodyPr>
          <a:lstStyle/>
          <a:p>
            <a:pPr fontAlgn="auto">
              <a:spcAft>
                <a:spcPts val="0"/>
              </a:spcAft>
              <a:buFont typeface="Arial" pitchFamily="34" charset="0"/>
              <a:buNone/>
              <a:defRPr/>
            </a:pPr>
            <a:endParaRPr lang="de-DE" b="1" dirty="0" smtClean="0"/>
          </a:p>
          <a:p>
            <a:pPr fontAlgn="auto">
              <a:spcAft>
                <a:spcPts val="0"/>
              </a:spcAft>
              <a:buFont typeface="Arial" pitchFamily="34" charset="0"/>
              <a:buNone/>
              <a:defRPr/>
            </a:pPr>
            <a:r>
              <a:rPr lang="de-DE" b="1" dirty="0" smtClean="0"/>
              <a:t>Diagnosen</a:t>
            </a:r>
          </a:p>
          <a:p>
            <a:pPr fontAlgn="auto">
              <a:spcAft>
                <a:spcPts val="0"/>
              </a:spcAft>
              <a:buFont typeface="Arial" pitchFamily="34" charset="0"/>
              <a:buNone/>
              <a:defRPr/>
            </a:pPr>
            <a:r>
              <a:rPr lang="de-DE" dirty="0" smtClean="0"/>
              <a:t>Auf verordnungsrelevante Diagnosen beschränken, d.h. nur die in kurzer Zeit zum Tod führende Erkrankung ist von Bedeutung</a:t>
            </a:r>
          </a:p>
          <a:p>
            <a:pPr fontAlgn="auto">
              <a:spcAft>
                <a:spcPts val="0"/>
              </a:spcAft>
              <a:buFont typeface="Arial" pitchFamily="34" charset="0"/>
              <a:buNone/>
              <a:defRPr/>
            </a:pPr>
            <a:r>
              <a:rPr lang="de-DE" dirty="0" smtClean="0"/>
              <a:t>- Bei Tumorerkrankungen die Lokalisation der Metastasen angeben, da dies oft ein</a:t>
            </a:r>
          </a:p>
          <a:p>
            <a:pPr fontAlgn="auto">
              <a:spcAft>
                <a:spcPts val="0"/>
              </a:spcAft>
              <a:buFont typeface="Arial" pitchFamily="34" charset="0"/>
              <a:buNone/>
              <a:defRPr/>
            </a:pPr>
            <a:r>
              <a:rPr lang="de-DE" dirty="0" smtClean="0"/>
              <a:t>Hinweis auf die besondere Problematik ist</a:t>
            </a:r>
          </a:p>
          <a:p>
            <a:pPr fontAlgn="auto">
              <a:spcAft>
                <a:spcPts val="0"/>
              </a:spcAft>
              <a:buFont typeface="Arial" pitchFamily="34" charset="0"/>
              <a:buNone/>
              <a:defRPr/>
            </a:pPr>
            <a:r>
              <a:rPr lang="de-DE" dirty="0" smtClean="0"/>
              <a:t>- Hilfreiche Angaben sind besondere klinische Ereignisse (Krampfanfälle, Blutungen, Bewusstseinsstörungen, etc.), </a:t>
            </a:r>
          </a:p>
          <a:p>
            <a:pPr fontAlgn="auto">
              <a:spcAft>
                <a:spcPts val="0"/>
              </a:spcAft>
              <a:buFont typeface="Arial" pitchFamily="34" charset="0"/>
              <a:buNone/>
              <a:defRPr/>
            </a:pPr>
            <a:endParaRPr lang="de-DE" dirty="0" smtClean="0"/>
          </a:p>
          <a:p>
            <a:pPr fontAlgn="auto">
              <a:spcAft>
                <a:spcPts val="0"/>
              </a:spcAft>
              <a:buFont typeface="Arial" pitchFamily="34" charset="0"/>
              <a:buNone/>
              <a:defRPr/>
            </a:pPr>
            <a:r>
              <a:rPr lang="de-DE" b="1" dirty="0" smtClean="0"/>
              <a:t>Komplexes </a:t>
            </a:r>
            <a:r>
              <a:rPr lang="de-DE" b="1" dirty="0" err="1" smtClean="0"/>
              <a:t>Symptomgeschehen</a:t>
            </a:r>
            <a:r>
              <a:rPr lang="de-DE" b="1" dirty="0" smtClean="0"/>
              <a:t>:</a:t>
            </a:r>
          </a:p>
          <a:p>
            <a:pPr fontAlgn="auto">
              <a:spcAft>
                <a:spcPts val="0"/>
              </a:spcAft>
              <a:buFont typeface="Arial" pitchFamily="34" charset="0"/>
              <a:buNone/>
              <a:defRPr/>
            </a:pPr>
            <a:r>
              <a:rPr lang="de-DE" dirty="0" smtClean="0"/>
              <a:t> (eines oder mehrere) nicht nur ankreuzen, sondern erläutern</a:t>
            </a:r>
          </a:p>
          <a:p>
            <a:pPr fontAlgn="auto">
              <a:spcAft>
                <a:spcPts val="0"/>
              </a:spcAft>
              <a:buFont typeface="Arial" pitchFamily="34" charset="0"/>
              <a:buNone/>
              <a:defRPr/>
            </a:pPr>
            <a:r>
              <a:rPr lang="de-DE" dirty="0" smtClean="0"/>
              <a:t>• </a:t>
            </a:r>
            <a:r>
              <a:rPr lang="de-DE" b="1" dirty="0" smtClean="0"/>
              <a:t>Aktuelle Medikation:</a:t>
            </a:r>
          </a:p>
          <a:p>
            <a:pPr fontAlgn="auto">
              <a:spcAft>
                <a:spcPts val="0"/>
              </a:spcAft>
              <a:buFont typeface="Arial" pitchFamily="34" charset="0"/>
              <a:buNone/>
              <a:defRPr/>
            </a:pPr>
            <a:r>
              <a:rPr lang="de-DE" dirty="0" smtClean="0"/>
              <a:t>Es sollten Medikamente und Dosierung  angegeben werden.</a:t>
            </a:r>
          </a:p>
          <a:p>
            <a:pPr fontAlgn="auto">
              <a:spcAft>
                <a:spcPts val="0"/>
              </a:spcAft>
              <a:buFont typeface="Arial" pitchFamily="34" charset="0"/>
              <a:buNone/>
              <a:defRPr/>
            </a:pPr>
            <a:r>
              <a:rPr lang="de-DE" dirty="0" smtClean="0"/>
              <a:t>Bedarfsmedikation nicht vergessen !!</a:t>
            </a:r>
          </a:p>
        </p:txBody>
      </p:sp>
      <p:pic>
        <p:nvPicPr>
          <p:cNvPr id="38916" name="Picture 2" descr="C:\Users\Andreas\Pictures\m 63 Mamma CA.bmp"/>
          <p:cNvPicPr>
            <a:picLocks noGrp="1" noChangeAspect="1" noChangeArrowheads="1"/>
          </p:cNvPicPr>
          <p:nvPr>
            <p:ph idx="1"/>
          </p:nvPr>
        </p:nvPicPr>
        <p:blipFill>
          <a:blip r:embed="rId2" cstate="print"/>
          <a:srcRect/>
          <a:stretch>
            <a:fillRect/>
          </a:stretch>
        </p:blipFill>
        <p:spPr>
          <a:xfrm>
            <a:off x="3708400" y="263525"/>
            <a:ext cx="4967288" cy="625951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pPr algn="ctr"/>
            <a:r>
              <a:rPr lang="de-DE" smtClean="0">
                <a:solidFill>
                  <a:schemeClr val="bg1"/>
                </a:solidFill>
                <a:latin typeface="Comic Sans MS" pitchFamily="66" charset="0"/>
              </a:rPr>
              <a:t>Palliativnetz im Altkreis Bremervörde</a:t>
            </a:r>
            <a:br>
              <a:rPr lang="de-DE" smtClean="0">
                <a:solidFill>
                  <a:schemeClr val="bg1"/>
                </a:solidFill>
                <a:latin typeface="Comic Sans MS" pitchFamily="66" charset="0"/>
              </a:rPr>
            </a:br>
            <a:endParaRPr lang="de-DE" smtClean="0"/>
          </a:p>
        </p:txBody>
      </p:sp>
      <p:sp>
        <p:nvSpPr>
          <p:cNvPr id="40963" name="Textplatzhalter 3"/>
          <p:cNvSpPr>
            <a:spLocks noGrp="1"/>
          </p:cNvSpPr>
          <p:nvPr>
            <p:ph type="body" sz="half" idx="2"/>
          </p:nvPr>
        </p:nvSpPr>
        <p:spPr/>
        <p:txBody>
          <a:bodyPr/>
          <a:lstStyle/>
          <a:p>
            <a:endParaRPr lang="de-DE" b="1" dirty="0" smtClean="0"/>
          </a:p>
          <a:p>
            <a:endParaRPr lang="de-DE" b="1" dirty="0" smtClean="0"/>
          </a:p>
          <a:p>
            <a:r>
              <a:rPr lang="de-DE" b="1" dirty="0" smtClean="0"/>
              <a:t>Rückseiten Blatt 1,2,3</a:t>
            </a:r>
          </a:p>
          <a:p>
            <a:r>
              <a:rPr lang="de-DE" dirty="0" smtClean="0"/>
              <a:t>Um die Unterschrift des Patienten bzw. des Bevollmächtigten (jeweils auf Blatt 1,2 und 3)</a:t>
            </a:r>
          </a:p>
          <a:p>
            <a:r>
              <a:rPr lang="de-DE" dirty="0" smtClean="0"/>
              <a:t>kümmert sich ggf. das SAPV-Team.</a:t>
            </a:r>
          </a:p>
          <a:p>
            <a:r>
              <a:rPr lang="de-DE" dirty="0" smtClean="0"/>
              <a:t>Die Angaben des Leistungserbringers werden vom SAPV-Team gemacht.</a:t>
            </a:r>
          </a:p>
          <a:p>
            <a:r>
              <a:rPr lang="de-DE" b="1" dirty="0" smtClean="0"/>
              <a:t>Blatt 4 (weiß) verbleibt beim verordnenden </a:t>
            </a:r>
            <a:r>
              <a:rPr lang="de-DE" b="1" dirty="0" smtClean="0"/>
              <a:t>Arzt</a:t>
            </a:r>
            <a:r>
              <a:rPr lang="de-DE" dirty="0" smtClean="0"/>
              <a:t>.</a:t>
            </a:r>
            <a:endParaRPr lang="de-DE" dirty="0" smtClean="0"/>
          </a:p>
        </p:txBody>
      </p:sp>
      <p:pic>
        <p:nvPicPr>
          <p:cNvPr id="40964" name="Picture 2" descr="C:\Users\Andreas\Pictures\Muster 63 Rückseite.jpg"/>
          <p:cNvPicPr>
            <a:picLocks noGrp="1" noChangeAspect="1" noChangeArrowheads="1"/>
          </p:cNvPicPr>
          <p:nvPr>
            <p:ph idx="1"/>
          </p:nvPr>
        </p:nvPicPr>
        <p:blipFill>
          <a:blip r:embed="rId2" cstate="print"/>
          <a:srcRect/>
          <a:stretch>
            <a:fillRect/>
          </a:stretch>
        </p:blipFill>
        <p:spPr>
          <a:xfrm>
            <a:off x="4003675" y="273050"/>
            <a:ext cx="4254500" cy="5853113"/>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3" name="Inhaltsplatzhalter 2"/>
          <p:cNvSpPr>
            <a:spLocks noGrp="1"/>
          </p:cNvSpPr>
          <p:nvPr>
            <p:ph idx="1"/>
          </p:nvPr>
        </p:nvSpPr>
        <p:spPr/>
        <p:txBody>
          <a:bodyPr/>
          <a:lstStyle/>
          <a:p>
            <a:pPr>
              <a:buFont typeface="Arial" charset="0"/>
              <a:buNone/>
            </a:pPr>
            <a:r>
              <a:rPr lang="de-DE" sz="1200" smtClean="0"/>
              <a:t>          Das ausgefüllte Muster 63 geht </a:t>
            </a:r>
          </a:p>
          <a:p>
            <a:r>
              <a:rPr lang="de-DE" sz="1200" smtClean="0"/>
              <a:t>a.) direkt an uns als Leistungserbringer- es wird möglichst mit Patientenunterschrift dann an die KK weitergeleitet (Frist zur Kontaktaufnahme von uns mit Patienten  und Weiterleitung an die KK 3 Werktage)</a:t>
            </a:r>
          </a:p>
          <a:p>
            <a:r>
              <a:rPr lang="de-DE" sz="1200" smtClean="0"/>
              <a:t>b.) wird direkt an die KK gesendet- optimaler weise unter Nennung eines Leistungserbringers- diese muss dann einen Leistungserbringer  suchen und beauftragen- sowie  die SAPV Leistung bewilligen- (auch drei Werktage  Frist)</a:t>
            </a:r>
          </a:p>
          <a:p>
            <a:r>
              <a:rPr lang="de-DE" sz="1200" smtClean="0"/>
              <a:t>Sofern eine Arztanfrage – eine Frage des Pflegedienstes oder eben eine SAPV Leistung  am Wochenende- während der Feiertage oder des Nachts  notwendig ist, kann die Verordnung am folgenden Werktage nachträglich ausgefüllt werden und muss innerhalb der oben genannten Fristen weitergeleitet werden.</a:t>
            </a:r>
          </a:p>
        </p:txBody>
      </p:sp>
      <p:pic>
        <p:nvPicPr>
          <p:cNvPr id="41988" name="Grafik 3" descr="photo_big1013.jpg"/>
          <p:cNvPicPr>
            <a:picLocks noChangeAspect="1"/>
          </p:cNvPicPr>
          <p:nvPr/>
        </p:nvPicPr>
        <p:blipFill>
          <a:blip r:embed="rId2" cstate="print"/>
          <a:srcRect/>
          <a:stretch>
            <a:fillRect/>
          </a:stretch>
        </p:blipFill>
        <p:spPr bwMode="auto">
          <a:xfrm>
            <a:off x="2268538" y="3429000"/>
            <a:ext cx="4138612" cy="3105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3" name="Inhaltsplatzhalter 2"/>
          <p:cNvSpPr>
            <a:spLocks noGrp="1"/>
          </p:cNvSpPr>
          <p:nvPr>
            <p:ph sz="half" idx="1"/>
          </p:nvPr>
        </p:nvSpPr>
        <p:spPr>
          <a:xfrm>
            <a:off x="457200" y="1600200"/>
            <a:ext cx="8218488" cy="2044700"/>
          </a:xfrm>
        </p:spPr>
        <p:txBody>
          <a:bodyPr rtlCol="0">
            <a:normAutofit fontScale="47500" lnSpcReduction="20000"/>
          </a:bodyPr>
          <a:lstStyle/>
          <a:p>
            <a:pPr fontAlgn="auto">
              <a:spcAft>
                <a:spcPts val="0"/>
              </a:spcAft>
              <a:buFont typeface="Arial" pitchFamily="34" charset="0"/>
              <a:buChar char="•"/>
              <a:defRPr/>
            </a:pPr>
            <a:endParaRPr lang="de-DE" dirty="0" smtClean="0"/>
          </a:p>
          <a:p>
            <a:pPr fontAlgn="auto">
              <a:spcAft>
                <a:spcPts val="0"/>
              </a:spcAft>
              <a:buFont typeface="Arial" pitchFamily="34" charset="0"/>
              <a:buChar char="•"/>
              <a:defRPr/>
            </a:pPr>
            <a:r>
              <a:rPr lang="de-DE" dirty="0" smtClean="0"/>
              <a:t>Schwerstkranke Menschen, die an einer nicht heilbaren Krankheit oder Gebrechen leiden und deren Lebensspanne durch das Fortschreiten der Erkrankung sehr beschränkt wird, bedürfen der größtmöglichen  Unterstützung, Sorgfalt und Aufmerksamkeit  und menschlicher Zuwendung in der Pflege, der Begleitung und der medizinischen Betreuung. </a:t>
            </a:r>
          </a:p>
          <a:p>
            <a:pPr fontAlgn="auto">
              <a:spcAft>
                <a:spcPts val="0"/>
              </a:spcAft>
              <a:buFont typeface="Arial" pitchFamily="34" charset="0"/>
              <a:buChar char="•"/>
              <a:defRPr/>
            </a:pPr>
            <a:endParaRPr lang="de-DE" dirty="0" smtClean="0"/>
          </a:p>
          <a:p>
            <a:pPr fontAlgn="auto">
              <a:spcAft>
                <a:spcPts val="0"/>
              </a:spcAft>
              <a:buFont typeface="Arial" pitchFamily="34" charset="0"/>
              <a:buChar char="•"/>
              <a:defRPr/>
            </a:pPr>
            <a:r>
              <a:rPr lang="de-DE" dirty="0" smtClean="0"/>
              <a:t>Hierbei ist es unerheblich ob Sie jung oder alt sind, ob Sie gläubige Christen oder Muslime, Atheisten oder einer Sekte angehören- es ist  unerheblich ob Sie an einer Krebserkrankung oder einer Herzerkrankung leiden, ob die Krankheit Folge einer Sucht ist, angeboren oder erworben wurde-  es sind Menschen die in Ihrer letzten Lebensphase die Unterstützung und Begleitung von Menschen brauchen.</a:t>
            </a:r>
          </a:p>
          <a:p>
            <a:pPr fontAlgn="auto">
              <a:spcAft>
                <a:spcPts val="0"/>
              </a:spcAft>
              <a:buFont typeface="Arial" pitchFamily="34" charset="0"/>
              <a:buChar char="•"/>
              <a:defRPr/>
            </a:pPr>
            <a:r>
              <a:rPr lang="de-DE" sz="2000" dirty="0" smtClean="0"/>
              <a:t>(Palliativnetz im Altkreis Bremervörde  Februar 2011 Konzept)</a:t>
            </a:r>
          </a:p>
          <a:p>
            <a:pPr fontAlgn="auto">
              <a:spcAft>
                <a:spcPts val="0"/>
              </a:spcAft>
              <a:buFont typeface="Arial" pitchFamily="34" charset="0"/>
              <a:buNone/>
              <a:defRPr/>
            </a:pPr>
            <a:endParaRPr lang="de-DE" dirty="0"/>
          </a:p>
        </p:txBody>
      </p:sp>
      <p:pic>
        <p:nvPicPr>
          <p:cNvPr id="9220" name="Picture 2" descr="C:\Users\Andreas\Pictures\photo_big1065.jpg"/>
          <p:cNvPicPr>
            <a:picLocks noGrp="1" noChangeAspect="1" noChangeArrowheads="1"/>
          </p:cNvPicPr>
          <p:nvPr>
            <p:ph sz="half" idx="2"/>
          </p:nvPr>
        </p:nvPicPr>
        <p:blipFill>
          <a:blip r:embed="rId2" cstate="print"/>
          <a:srcRect/>
          <a:stretch>
            <a:fillRect/>
          </a:stretch>
        </p:blipFill>
        <p:spPr>
          <a:xfrm>
            <a:off x="2747963" y="3798888"/>
            <a:ext cx="3648075" cy="24288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3" name="Inhaltsplatzhalter 2"/>
          <p:cNvSpPr>
            <a:spLocks noGrp="1"/>
          </p:cNvSpPr>
          <p:nvPr>
            <p:ph idx="1"/>
          </p:nvPr>
        </p:nvSpPr>
        <p:spPr/>
        <p:txBody>
          <a:bodyPr rtlCol="0">
            <a:normAutofit lnSpcReduction="10000"/>
          </a:bodyPr>
          <a:lstStyle/>
          <a:p>
            <a:pPr algn="ctr" fontAlgn="auto">
              <a:spcAft>
                <a:spcPts val="0"/>
              </a:spcAft>
              <a:buFont typeface="Arial" pitchFamily="34" charset="0"/>
              <a:buNone/>
              <a:defRPr/>
            </a:pPr>
            <a:r>
              <a:rPr lang="de-DE" sz="1200" dirty="0" smtClean="0"/>
              <a:t>          </a:t>
            </a:r>
            <a:r>
              <a:rPr lang="de-DE" sz="1600" b="1" dirty="0" smtClean="0"/>
              <a:t>Zusammenfassung </a:t>
            </a:r>
          </a:p>
          <a:p>
            <a:pPr algn="ctr" fontAlgn="auto">
              <a:spcAft>
                <a:spcPts val="0"/>
              </a:spcAft>
              <a:buFont typeface="Arial" pitchFamily="34" charset="0"/>
              <a:buNone/>
              <a:defRPr/>
            </a:pPr>
            <a:endParaRPr lang="de-DE" sz="1600" b="1" dirty="0" smtClean="0"/>
          </a:p>
          <a:p>
            <a:pPr fontAlgn="auto">
              <a:spcAft>
                <a:spcPts val="0"/>
              </a:spcAft>
              <a:buFont typeface="Arial" pitchFamily="34" charset="0"/>
              <a:buChar char="•"/>
              <a:defRPr/>
            </a:pPr>
            <a:r>
              <a:rPr lang="de-DE" sz="1200" dirty="0" smtClean="0"/>
              <a:t>Patienten  in der Palliativsituation haben Anspruch auf SAPV – insbesondere wenn ein komplexes </a:t>
            </a:r>
            <a:r>
              <a:rPr lang="de-DE" sz="1200" dirty="0" err="1" smtClean="0"/>
              <a:t>Symptomgeschehen</a:t>
            </a:r>
            <a:r>
              <a:rPr lang="de-DE" sz="1200" dirty="0" smtClean="0"/>
              <a:t> vorliegt ( Schmerzen, </a:t>
            </a:r>
            <a:r>
              <a:rPr lang="de-DE" sz="1200" dirty="0" err="1" smtClean="0"/>
              <a:t>Luftnot</a:t>
            </a:r>
            <a:r>
              <a:rPr lang="de-DE" sz="1200" dirty="0" smtClean="0"/>
              <a:t>, Angst, psychische Belastungsmomente ,urologische- oder gastrointestinale Symptomatik- ausgeprägte Wunden Ulcera </a:t>
            </a:r>
            <a:r>
              <a:rPr lang="de-DE" sz="1200" dirty="0" err="1" smtClean="0"/>
              <a:t>ect</a:t>
            </a:r>
            <a:r>
              <a:rPr lang="de-DE" sz="1200" dirty="0" smtClean="0"/>
              <a:t>.)</a:t>
            </a:r>
          </a:p>
          <a:p>
            <a:pPr fontAlgn="auto">
              <a:spcAft>
                <a:spcPts val="0"/>
              </a:spcAft>
              <a:buFont typeface="Arial" pitchFamily="34" charset="0"/>
              <a:buChar char="•"/>
              <a:defRPr/>
            </a:pPr>
            <a:endParaRPr lang="de-DE" sz="1200" dirty="0" smtClean="0"/>
          </a:p>
          <a:p>
            <a:pPr fontAlgn="auto">
              <a:spcAft>
                <a:spcPts val="0"/>
              </a:spcAft>
              <a:buFont typeface="Arial" pitchFamily="34" charset="0"/>
              <a:buNone/>
              <a:defRPr/>
            </a:pPr>
            <a:endParaRPr lang="de-DE" sz="1200" dirty="0" smtClean="0"/>
          </a:p>
          <a:p>
            <a:pPr fontAlgn="auto">
              <a:spcAft>
                <a:spcPts val="0"/>
              </a:spcAft>
              <a:buFont typeface="Arial" pitchFamily="34" charset="0"/>
              <a:buChar char="•"/>
              <a:defRPr/>
            </a:pPr>
            <a:r>
              <a:rPr lang="de-DE" sz="1200" dirty="0" smtClean="0"/>
              <a:t>Das Palliativnetz im Altkreis Bremervörde  bietet als sogenannter </a:t>
            </a:r>
            <a:r>
              <a:rPr lang="de-DE" sz="1200" dirty="0" err="1" smtClean="0"/>
              <a:t>Leistungerbringer</a:t>
            </a:r>
            <a:r>
              <a:rPr lang="de-DE" sz="1200" dirty="0" smtClean="0"/>
              <a:t> SAPV für Menschen in unserer Region.</a:t>
            </a:r>
          </a:p>
          <a:p>
            <a:pPr fontAlgn="auto">
              <a:spcAft>
                <a:spcPts val="0"/>
              </a:spcAft>
              <a:buFont typeface="Arial" pitchFamily="34" charset="0"/>
              <a:buChar char="•"/>
              <a:defRPr/>
            </a:pPr>
            <a:endParaRPr lang="de-DE" sz="1200" dirty="0" smtClean="0"/>
          </a:p>
          <a:p>
            <a:pPr fontAlgn="auto">
              <a:spcAft>
                <a:spcPts val="0"/>
              </a:spcAft>
              <a:buFont typeface="Arial" pitchFamily="34" charset="0"/>
              <a:buNone/>
              <a:defRPr/>
            </a:pPr>
            <a:endParaRPr lang="de-DE" sz="1200" dirty="0" smtClean="0"/>
          </a:p>
          <a:p>
            <a:pPr fontAlgn="auto">
              <a:spcAft>
                <a:spcPts val="0"/>
              </a:spcAft>
              <a:buFont typeface="Arial" pitchFamily="34" charset="0"/>
              <a:buChar char="•"/>
              <a:defRPr/>
            </a:pPr>
            <a:r>
              <a:rPr lang="de-DE" sz="1200" dirty="0" smtClean="0"/>
              <a:t>SAPV ersetzt nicht die Betreuung und Behandlung durch den Hausarzt oder den  bereits tätigen Pflegedienst- es stellt vielmehr eine Erweiterung und Ergänzung der bisherigen Pflege dar und führt damit zu einer  Verbesserung der Versorgung des Patienten und zur Entlastung der  bislang Pflegenden.</a:t>
            </a:r>
          </a:p>
          <a:p>
            <a:pPr fontAlgn="auto">
              <a:spcAft>
                <a:spcPts val="0"/>
              </a:spcAft>
              <a:buFont typeface="Arial" pitchFamily="34" charset="0"/>
              <a:buChar char="•"/>
              <a:defRPr/>
            </a:pPr>
            <a:endParaRPr lang="de-DE" sz="1200" dirty="0" smtClean="0"/>
          </a:p>
          <a:p>
            <a:pPr fontAlgn="auto">
              <a:spcAft>
                <a:spcPts val="0"/>
              </a:spcAft>
              <a:buFont typeface="Arial" pitchFamily="34" charset="0"/>
              <a:buNone/>
              <a:defRPr/>
            </a:pPr>
            <a:endParaRPr lang="de-DE" sz="1200" dirty="0" smtClean="0"/>
          </a:p>
          <a:p>
            <a:pPr fontAlgn="auto">
              <a:spcAft>
                <a:spcPts val="0"/>
              </a:spcAft>
              <a:buFont typeface="Arial" pitchFamily="34" charset="0"/>
              <a:buChar char="•"/>
              <a:defRPr/>
            </a:pPr>
            <a:r>
              <a:rPr lang="de-DE" sz="1200" dirty="0" smtClean="0"/>
              <a:t>Hausarzt , Pflegedienst , Heim, psychosozialer Dienst , </a:t>
            </a:r>
            <a:r>
              <a:rPr lang="de-DE" sz="1200" dirty="0" err="1" smtClean="0"/>
              <a:t>Hospizdienst</a:t>
            </a:r>
            <a:r>
              <a:rPr lang="de-DE" sz="1200" dirty="0" smtClean="0"/>
              <a:t>, SAPV Arzt und SAPV Schwester als auch Angehörige bilden als gemeinsame Kooperationspartner  das Netz- in dessen Zentrum der Patient sicher geborgen sein soll. </a:t>
            </a:r>
          </a:p>
          <a:p>
            <a:pPr fontAlgn="auto">
              <a:spcAft>
                <a:spcPts val="0"/>
              </a:spcAft>
              <a:buFont typeface="Arial" pitchFamily="34" charset="0"/>
              <a:buChar char="•"/>
              <a:defRPr/>
            </a:pPr>
            <a:endParaRPr lang="de-DE" sz="1200" dirty="0" smtClean="0"/>
          </a:p>
          <a:p>
            <a:pPr fontAlgn="auto">
              <a:spcAft>
                <a:spcPts val="0"/>
              </a:spcAft>
              <a:buFont typeface="Arial" pitchFamily="34" charset="0"/>
              <a:buNone/>
              <a:defRPr/>
            </a:pPr>
            <a:endParaRPr lang="de-DE" sz="1200" dirty="0" smtClean="0"/>
          </a:p>
          <a:p>
            <a:pPr fontAlgn="auto">
              <a:spcAft>
                <a:spcPts val="0"/>
              </a:spcAft>
              <a:buFont typeface="Arial" pitchFamily="34" charset="0"/>
              <a:buChar char="•"/>
              <a:defRPr/>
            </a:pPr>
            <a:r>
              <a:rPr lang="de-DE" sz="1200" dirty="0" smtClean="0"/>
              <a:t>SAPV Leistung  kann auf Muster 63 verordnet werden, die Verordnung kann direkt zum Palliativnetz gehen- diese kümmert sich um die Weiterleitung.</a:t>
            </a:r>
          </a:p>
          <a:p>
            <a:pPr fontAlgn="auto">
              <a:spcAft>
                <a:spcPts val="0"/>
              </a:spcAft>
              <a:buFont typeface="Arial" pitchFamily="34" charset="0"/>
              <a:buChar char="•"/>
              <a:defRPr/>
            </a:pPr>
            <a:endParaRPr lang="de-DE"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additive="base">
                                        <p:cTn id="25"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anim calcmode="lin" valueType="num">
                                      <p:cBhvr additive="base">
                                        <p:cTn id="31"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627313" y="1844675"/>
          <a:ext cx="2871787" cy="4064000"/>
        </p:xfrm>
        <a:graphic>
          <a:graphicData uri="http://schemas.openxmlformats.org/presentationml/2006/ole">
            <p:oleObj spid="_x0000_s3074" name="Acrobat Document" r:id="rId3" imgW="5667119" imgH="8019810" progId="AcroExch.Document.7">
              <p:embed/>
            </p:oleObj>
          </a:graphicData>
        </a:graphic>
      </p:graphicFrame>
      <p:sp>
        <p:nvSpPr>
          <p:cNvPr id="3075" name="Titel 1"/>
          <p:cNvSpPr>
            <a:spLocks noGrp="1"/>
          </p:cNvSpPr>
          <p:nvPr>
            <p:ph type="title"/>
          </p:nvPr>
        </p:nvSpPr>
        <p:spPr/>
        <p:txBody>
          <a:bodyPr/>
          <a:lstStyle/>
          <a:p>
            <a:endParaRPr lang="de-DE" smtClean="0"/>
          </a:p>
        </p:txBody>
      </p:sp>
      <p:pic>
        <p:nvPicPr>
          <p:cNvPr id="3076" name="Inhaltsplatzhalter 4" descr="photo_big1050.jpg"/>
          <p:cNvPicPr>
            <a:picLocks noGrp="1" noChangeAspect="1"/>
          </p:cNvPicPr>
          <p:nvPr>
            <p:ph idx="1"/>
          </p:nvPr>
        </p:nvPicPr>
        <p:blipFill>
          <a:blip r:embed="rId4" cstate="print"/>
          <a:srcRect/>
          <a:stretch>
            <a:fillRect/>
          </a:stretch>
        </p:blipFill>
        <p:spPr>
          <a:xfrm>
            <a:off x="0" y="0"/>
            <a:ext cx="9144000" cy="6858000"/>
          </a:xfrm>
        </p:spPr>
      </p:pic>
      <p:sp>
        <p:nvSpPr>
          <p:cNvPr id="6" name="Textfeld 5"/>
          <p:cNvSpPr txBox="1">
            <a:spLocks noChangeArrowheads="1"/>
          </p:cNvSpPr>
          <p:nvPr/>
        </p:nvSpPr>
        <p:spPr bwMode="auto">
          <a:xfrm>
            <a:off x="1116013" y="2276475"/>
            <a:ext cx="6769100" cy="461963"/>
          </a:xfrm>
          <a:prstGeom prst="rect">
            <a:avLst/>
          </a:prstGeom>
          <a:noFill/>
          <a:ln w="9525">
            <a:noFill/>
            <a:miter lim="800000"/>
            <a:headEnd/>
            <a:tailEnd/>
          </a:ln>
        </p:spPr>
        <p:txBody>
          <a:bodyPr>
            <a:spAutoFit/>
          </a:bodyPr>
          <a:lstStyle/>
          <a:p>
            <a:pPr algn="ctr"/>
            <a:r>
              <a:rPr lang="de-DE" sz="2400">
                <a:latin typeface="Calibri" pitchFamily="34" charset="0"/>
              </a:rPr>
              <a:t>Herzlichen Dank für Ihre Aufmerksamkeit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el 1"/>
          <p:cNvSpPr>
            <a:spLocks noGrp="1"/>
          </p:cNvSpPr>
          <p:nvPr>
            <p:ph type="title"/>
          </p:nvPr>
        </p:nvSpPr>
        <p:spPr/>
        <p:txBody>
          <a:bodyPr/>
          <a:lstStyle/>
          <a:p>
            <a:endParaRPr lang="de-DE" smtClean="0"/>
          </a:p>
        </p:txBody>
      </p:sp>
      <p:sp>
        <p:nvSpPr>
          <p:cNvPr id="4100" name="Inhaltsplatzhalter 2"/>
          <p:cNvSpPr>
            <a:spLocks noGrp="1"/>
          </p:cNvSpPr>
          <p:nvPr>
            <p:ph idx="1"/>
          </p:nvPr>
        </p:nvSpPr>
        <p:spPr/>
        <p:txBody>
          <a:bodyPr/>
          <a:lstStyle/>
          <a:p>
            <a:endParaRPr lang="de-DE" smtClean="0"/>
          </a:p>
        </p:txBody>
      </p:sp>
      <p:graphicFrame>
        <p:nvGraphicFramePr>
          <p:cNvPr id="4098" name="Object 2"/>
          <p:cNvGraphicFramePr>
            <a:graphicFrameLocks noChangeAspect="1"/>
          </p:cNvGraphicFramePr>
          <p:nvPr/>
        </p:nvGraphicFramePr>
        <p:xfrm>
          <a:off x="2627313" y="1844675"/>
          <a:ext cx="2871787" cy="4064000"/>
        </p:xfrm>
        <a:graphic>
          <a:graphicData uri="http://schemas.openxmlformats.org/presentationml/2006/ole">
            <p:oleObj spid="_x0000_s4098" name="Acrobat Document" r:id="rId3" imgW="5667119" imgH="8019810" progId="AcroExch.Document.7">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5" name="Textfeld 4"/>
          <p:cNvSpPr txBox="1">
            <a:spLocks noChangeArrowheads="1"/>
          </p:cNvSpPr>
          <p:nvPr/>
        </p:nvSpPr>
        <p:spPr bwMode="auto">
          <a:xfrm>
            <a:off x="1116013" y="2133600"/>
            <a:ext cx="6985000" cy="492125"/>
          </a:xfrm>
          <a:prstGeom prst="rect">
            <a:avLst/>
          </a:prstGeom>
          <a:noFill/>
          <a:ln w="9525">
            <a:noFill/>
            <a:miter lim="800000"/>
            <a:headEnd/>
            <a:tailEnd/>
          </a:ln>
        </p:spPr>
        <p:txBody>
          <a:bodyPr>
            <a:spAutoFit/>
          </a:bodyPr>
          <a:lstStyle/>
          <a:p>
            <a:r>
              <a:rPr lang="de-DE" sz="1400" b="1">
                <a:latin typeface="Calibri" pitchFamily="34" charset="0"/>
              </a:rPr>
              <a:t>Gesetz vom 01. 04. 2007 (Sozialgesetzbuch V)</a:t>
            </a:r>
          </a:p>
          <a:p>
            <a:r>
              <a:rPr lang="de-DE" sz="1200" b="1">
                <a:latin typeface="Calibri" pitchFamily="34" charset="0"/>
              </a:rPr>
              <a:t>§ 37b SGB V - Spezialisierte ambulante Palliativversorgung</a:t>
            </a:r>
            <a:r>
              <a:rPr lang="de-DE" sz="1200" b="1">
                <a:latin typeface="Times New Roman" pitchFamily="18" charset="0"/>
              </a:rPr>
              <a:t> </a:t>
            </a:r>
            <a:endParaRPr lang="de-DE">
              <a:latin typeface="Calibri" pitchFamily="34" charset="0"/>
            </a:endParaRPr>
          </a:p>
        </p:txBody>
      </p:sp>
      <p:sp>
        <p:nvSpPr>
          <p:cNvPr id="6" name="Textfeld 5"/>
          <p:cNvSpPr txBox="1">
            <a:spLocks noChangeArrowheads="1"/>
          </p:cNvSpPr>
          <p:nvPr/>
        </p:nvSpPr>
        <p:spPr bwMode="auto">
          <a:xfrm>
            <a:off x="1042988" y="2708275"/>
            <a:ext cx="6842125" cy="647700"/>
          </a:xfrm>
          <a:prstGeom prst="rect">
            <a:avLst/>
          </a:prstGeom>
          <a:noFill/>
          <a:ln w="9525">
            <a:noFill/>
            <a:miter lim="800000"/>
            <a:headEnd/>
            <a:tailEnd/>
          </a:ln>
        </p:spPr>
        <p:txBody>
          <a:bodyPr>
            <a:spAutoFit/>
          </a:bodyPr>
          <a:lstStyle/>
          <a:p>
            <a:r>
              <a:rPr lang="de-DE" sz="1200">
                <a:latin typeface="Calibri" pitchFamily="34" charset="0"/>
              </a:rPr>
              <a:t>(1) Versicherte mit einer nicht heilbaren, fortschreitenden und weit fortgeschrittenen Erkrankung bei einer zugleich begrenzten Lebenserwartung, die eine besonders aufwändige Versorgung benötigen, haben Anspruch auf spezialisierte ambulante Palliativversorgung.</a:t>
            </a:r>
          </a:p>
        </p:txBody>
      </p:sp>
      <p:sp>
        <p:nvSpPr>
          <p:cNvPr id="7" name="Textfeld 6"/>
          <p:cNvSpPr txBox="1">
            <a:spLocks noChangeArrowheads="1"/>
          </p:cNvSpPr>
          <p:nvPr/>
        </p:nvSpPr>
        <p:spPr bwMode="auto">
          <a:xfrm>
            <a:off x="1042988" y="3500438"/>
            <a:ext cx="7058025" cy="1016000"/>
          </a:xfrm>
          <a:prstGeom prst="rect">
            <a:avLst/>
          </a:prstGeom>
          <a:noFill/>
          <a:ln w="9525">
            <a:noFill/>
            <a:miter lim="800000"/>
            <a:headEnd/>
            <a:tailEnd/>
          </a:ln>
        </p:spPr>
        <p:txBody>
          <a:bodyPr>
            <a:spAutoFit/>
          </a:bodyPr>
          <a:lstStyle/>
          <a:p>
            <a:r>
              <a:rPr lang="de-DE" sz="1200">
                <a:latin typeface="Calibri" pitchFamily="34" charset="0"/>
              </a:rPr>
              <a:t>Die Leistung ist von einem Vertragsarzt oder Krankenhausarzt zu verordnen und von der Krankenkasse zu genehmigen. Die spezialisierte ambulante Palliativversorgung umfasst ärztliche und pflegerische Leistungen einschließlich ihrer Koordination insbesondere zur Schmerztherapie und Symptomkontrolle und zielt darauf ab, die Betreuung der Versicherten nach Satz 1 in der vertrauten häuslichen Umgebung zu ermöglichen. Dabei sind die besonderen Belange von Kindern zu berücksichtigen. </a:t>
            </a:r>
          </a:p>
        </p:txBody>
      </p:sp>
      <p:sp>
        <p:nvSpPr>
          <p:cNvPr id="8" name="Textfeld 7"/>
          <p:cNvSpPr txBox="1">
            <a:spLocks noChangeArrowheads="1"/>
          </p:cNvSpPr>
          <p:nvPr/>
        </p:nvSpPr>
        <p:spPr bwMode="auto">
          <a:xfrm>
            <a:off x="1042988" y="4652963"/>
            <a:ext cx="6913562" cy="461962"/>
          </a:xfrm>
          <a:prstGeom prst="rect">
            <a:avLst/>
          </a:prstGeom>
          <a:noFill/>
          <a:ln w="9525">
            <a:noFill/>
            <a:miter lim="800000"/>
            <a:headEnd/>
            <a:tailEnd/>
          </a:ln>
        </p:spPr>
        <p:txBody>
          <a:bodyPr>
            <a:spAutoFit/>
          </a:bodyPr>
          <a:lstStyle/>
          <a:p>
            <a:r>
              <a:rPr lang="de-DE" sz="1200">
                <a:latin typeface="Calibri" pitchFamily="34" charset="0"/>
              </a:rPr>
              <a:t>(2) Versicherte in stationären Pflegeeinrichtungen im Sinne von § 72 Abs.1 des Elften Buches haben in entsprechender Anwendung des Absatzes 1 einen Anspruch auf spezialisierte Palliativversorgung. ……</a:t>
            </a:r>
          </a:p>
        </p:txBody>
      </p:sp>
      <p:sp>
        <p:nvSpPr>
          <p:cNvPr id="10" name="Textfeld 9"/>
          <p:cNvSpPr txBox="1">
            <a:spLocks noChangeArrowheads="1"/>
          </p:cNvSpPr>
          <p:nvPr/>
        </p:nvSpPr>
        <p:spPr bwMode="auto">
          <a:xfrm>
            <a:off x="971550" y="5229225"/>
            <a:ext cx="7056438" cy="461963"/>
          </a:xfrm>
          <a:prstGeom prst="rect">
            <a:avLst/>
          </a:prstGeom>
          <a:noFill/>
          <a:ln w="9525">
            <a:noFill/>
            <a:miter lim="800000"/>
            <a:headEnd/>
            <a:tailEnd/>
          </a:ln>
        </p:spPr>
        <p:txBody>
          <a:bodyPr>
            <a:spAutoFit/>
          </a:bodyPr>
          <a:lstStyle/>
          <a:p>
            <a:r>
              <a:rPr lang="de-DE" sz="1200">
                <a:latin typeface="Calibri" pitchFamily="34" charset="0"/>
              </a:rPr>
              <a:t>Nach § 132 d Abs 1 SGB V schließen die gesetzlichen Krankenkassen zur Sicherstellung der SAPV Verträge mit geeigneten Einrichtungen ( im weiteren Leistungserbringer genannt)</a:t>
            </a:r>
          </a:p>
        </p:txBody>
      </p:sp>
      <p:sp>
        <p:nvSpPr>
          <p:cNvPr id="10248" name="Textfeld 8"/>
          <p:cNvSpPr txBox="1">
            <a:spLocks noChangeArrowheads="1"/>
          </p:cNvSpPr>
          <p:nvPr/>
        </p:nvSpPr>
        <p:spPr bwMode="auto">
          <a:xfrm>
            <a:off x="1042988" y="1628775"/>
            <a:ext cx="6265862" cy="461963"/>
          </a:xfrm>
          <a:prstGeom prst="rect">
            <a:avLst/>
          </a:prstGeom>
          <a:noFill/>
          <a:ln w="9525">
            <a:noFill/>
            <a:miter lim="800000"/>
            <a:headEnd/>
            <a:tailEnd/>
          </a:ln>
        </p:spPr>
        <p:txBody>
          <a:bodyPr>
            <a:spAutoFit/>
          </a:bodyPr>
          <a:lstStyle/>
          <a:p>
            <a:r>
              <a:rPr lang="de-DE" sz="1200">
                <a:latin typeface="Calibri" pitchFamily="34" charset="0"/>
              </a:rPr>
              <a:t>Seit 2007 haben Menschen in der Palliativsituation  bei besonders aufwendiger Versorgung Anspruch auf spezialisierte ambulante Palliativversorgung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11" name="Textfeld 10"/>
          <p:cNvSpPr txBox="1">
            <a:spLocks noChangeArrowheads="1"/>
          </p:cNvSpPr>
          <p:nvPr/>
        </p:nvSpPr>
        <p:spPr bwMode="auto">
          <a:xfrm>
            <a:off x="1116013" y="3284538"/>
            <a:ext cx="6769100" cy="3602037"/>
          </a:xfrm>
          <a:prstGeom prst="rect">
            <a:avLst/>
          </a:prstGeom>
          <a:noFill/>
          <a:ln w="9525">
            <a:noFill/>
            <a:miter lim="800000"/>
            <a:headEnd/>
            <a:tailEnd/>
          </a:ln>
        </p:spPr>
        <p:txBody>
          <a:bodyPr>
            <a:spAutoFit/>
          </a:bodyPr>
          <a:lstStyle/>
          <a:p>
            <a:pPr marL="228600" indent="-228600"/>
            <a:r>
              <a:rPr lang="de-DE" sz="1200" b="1" dirty="0">
                <a:latin typeface="Calibri" pitchFamily="34" charset="0"/>
              </a:rPr>
              <a:t>Ein </a:t>
            </a:r>
            <a:r>
              <a:rPr lang="de-DE" sz="1200" b="1" dirty="0" err="1">
                <a:latin typeface="Calibri" pitchFamily="34" charset="0"/>
              </a:rPr>
              <a:t>Symptomgeschehen</a:t>
            </a:r>
            <a:r>
              <a:rPr lang="de-DE" sz="1200" b="1" dirty="0">
                <a:latin typeface="Calibri" pitchFamily="34" charset="0"/>
              </a:rPr>
              <a:t> ist in der Regel komplex, wenn mindestens eines der nachstehenden Kriterien erfüllt ist</a:t>
            </a:r>
          </a:p>
          <a:p>
            <a:pPr marL="228600" indent="-228600"/>
            <a:endParaRPr lang="de-DE" sz="1200" b="1" dirty="0">
              <a:latin typeface="Calibri" pitchFamily="34" charset="0"/>
            </a:endParaRPr>
          </a:p>
          <a:p>
            <a:pPr marL="228600" indent="-228600"/>
            <a:r>
              <a:rPr lang="de-DE" sz="1200" dirty="0">
                <a:solidFill>
                  <a:srgbClr val="FF0000"/>
                </a:solidFill>
                <a:latin typeface="Calibri" pitchFamily="34" charset="0"/>
              </a:rPr>
              <a:t>--  ausgeprägte Schmerzsymptomatik </a:t>
            </a:r>
            <a:r>
              <a:rPr lang="de-DE" sz="1200" dirty="0">
                <a:latin typeface="Calibri" pitchFamily="34" charset="0"/>
              </a:rPr>
              <a:t> </a:t>
            </a:r>
          </a:p>
          <a:p>
            <a:pPr marL="228600" indent="-228600"/>
            <a:endParaRPr lang="de-DE" sz="1200" dirty="0">
              <a:latin typeface="Calibri" pitchFamily="34" charset="0"/>
            </a:endParaRPr>
          </a:p>
          <a:p>
            <a:pPr marL="228600" indent="-228600"/>
            <a:r>
              <a:rPr lang="de-DE" sz="1200" dirty="0">
                <a:solidFill>
                  <a:srgbClr val="FF0000"/>
                </a:solidFill>
                <a:latin typeface="Calibri" pitchFamily="34" charset="0"/>
              </a:rPr>
              <a:t>--  ausgeprägte respiratorische / kardiale Symptomatik </a:t>
            </a:r>
          </a:p>
          <a:p>
            <a:pPr marL="228600" indent="-228600"/>
            <a:endParaRPr lang="de-DE" sz="1200" dirty="0">
              <a:solidFill>
                <a:srgbClr val="FF0000"/>
              </a:solidFill>
              <a:latin typeface="Calibri" pitchFamily="34" charset="0"/>
            </a:endParaRPr>
          </a:p>
          <a:p>
            <a:pPr marL="228600" indent="-228600"/>
            <a:r>
              <a:rPr lang="de-DE" sz="1200" dirty="0">
                <a:solidFill>
                  <a:srgbClr val="FF0000"/>
                </a:solidFill>
                <a:latin typeface="Calibri" pitchFamily="34" charset="0"/>
              </a:rPr>
              <a:t>-- ausgeprägte neurologische / psychiatrische / psychische Symptomatik</a:t>
            </a:r>
          </a:p>
          <a:p>
            <a:pPr marL="228600" indent="-228600"/>
            <a:endParaRPr lang="de-DE" sz="1200" dirty="0">
              <a:solidFill>
                <a:srgbClr val="FF0000"/>
              </a:solidFill>
              <a:latin typeface="Calibri" pitchFamily="34" charset="0"/>
            </a:endParaRPr>
          </a:p>
          <a:p>
            <a:pPr marL="228600" indent="-228600"/>
            <a:r>
              <a:rPr lang="de-DE" sz="1200" dirty="0">
                <a:solidFill>
                  <a:srgbClr val="FF0000"/>
                </a:solidFill>
                <a:latin typeface="Calibri" pitchFamily="34" charset="0"/>
              </a:rPr>
              <a:t>-- ausgeprägte urogenitale Symptomatik -- ausgeprägte gastrointestinale Symptomatik </a:t>
            </a:r>
          </a:p>
          <a:p>
            <a:pPr marL="228600" indent="-228600"/>
            <a:endParaRPr lang="de-DE" sz="1200" dirty="0">
              <a:solidFill>
                <a:srgbClr val="FF0000"/>
              </a:solidFill>
              <a:latin typeface="Calibri" pitchFamily="34" charset="0"/>
            </a:endParaRPr>
          </a:p>
          <a:p>
            <a:pPr marL="228600" indent="-228600"/>
            <a:r>
              <a:rPr lang="de-DE" sz="1200" dirty="0">
                <a:solidFill>
                  <a:srgbClr val="FF0000"/>
                </a:solidFill>
                <a:latin typeface="Calibri" pitchFamily="34" charset="0"/>
              </a:rPr>
              <a:t>--  ausgeprägte ulzerierende / exulzerierende Wunden oder Tumore </a:t>
            </a:r>
          </a:p>
          <a:p>
            <a:pPr marL="228600" indent="-228600"/>
            <a:r>
              <a:rPr lang="de-DE" sz="1200" dirty="0">
                <a:solidFill>
                  <a:srgbClr val="FF0000"/>
                </a:solidFill>
                <a:latin typeface="Calibri" pitchFamily="34" charset="0"/>
              </a:rPr>
              <a:t> </a:t>
            </a:r>
          </a:p>
          <a:p>
            <a:pPr marL="228600" indent="-228600" algn="ctr"/>
            <a:r>
              <a:rPr lang="de-DE" sz="1200" dirty="0">
                <a:latin typeface="Calibri" pitchFamily="34" charset="0"/>
              </a:rPr>
              <a:t>Zusammengefasst: </a:t>
            </a:r>
          </a:p>
          <a:p>
            <a:pPr marL="228600" indent="-228600" algn="ctr"/>
            <a:endParaRPr lang="de-DE" sz="1200" dirty="0">
              <a:latin typeface="Calibri" pitchFamily="34" charset="0"/>
            </a:endParaRPr>
          </a:p>
          <a:p>
            <a:pPr marL="228600" indent="-228600"/>
            <a:r>
              <a:rPr lang="de-DE" sz="1200" dirty="0">
                <a:latin typeface="Calibri" pitchFamily="34" charset="0"/>
              </a:rPr>
              <a:t>       SAPV steht Palliativpatienten zu, wenn Sie im Laufe der Erkrankung  wesentliche Symptome  wie  Schmerzen, </a:t>
            </a:r>
            <a:r>
              <a:rPr lang="de-DE" sz="1200" dirty="0" err="1">
                <a:latin typeface="Calibri" pitchFamily="34" charset="0"/>
              </a:rPr>
              <a:t>Luftnot</a:t>
            </a:r>
            <a:r>
              <a:rPr lang="de-DE" sz="1200" dirty="0">
                <a:latin typeface="Calibri" pitchFamily="34" charset="0"/>
              </a:rPr>
              <a:t>, Angst, psychische Belastungsmomente ,urologische- oder gastrointestinale Symptomatik- ausgeprägte Wunden  </a:t>
            </a:r>
            <a:r>
              <a:rPr lang="de-DE" sz="1200" dirty="0" smtClean="0">
                <a:latin typeface="Calibri" pitchFamily="34" charset="0"/>
              </a:rPr>
              <a:t>oder </a:t>
            </a:r>
            <a:r>
              <a:rPr lang="de-DE" sz="1200" dirty="0">
                <a:latin typeface="Calibri" pitchFamily="34" charset="0"/>
              </a:rPr>
              <a:t>ähnliches haben.</a:t>
            </a:r>
          </a:p>
          <a:p>
            <a:pPr marL="228600" indent="-228600"/>
            <a:endParaRPr lang="de-DE" sz="1200" dirty="0">
              <a:latin typeface="Calibri" pitchFamily="34" charset="0"/>
            </a:endParaRPr>
          </a:p>
        </p:txBody>
      </p:sp>
      <p:sp>
        <p:nvSpPr>
          <p:cNvPr id="15" name="Textfeld 14"/>
          <p:cNvSpPr txBox="1">
            <a:spLocks noChangeArrowheads="1"/>
          </p:cNvSpPr>
          <p:nvPr/>
        </p:nvSpPr>
        <p:spPr bwMode="auto">
          <a:xfrm>
            <a:off x="1116013" y="1557338"/>
            <a:ext cx="6624637" cy="646112"/>
          </a:xfrm>
          <a:prstGeom prst="rect">
            <a:avLst/>
          </a:prstGeom>
          <a:noFill/>
          <a:ln w="9525">
            <a:noFill/>
            <a:miter lim="800000"/>
            <a:headEnd/>
            <a:tailEnd/>
          </a:ln>
        </p:spPr>
        <p:txBody>
          <a:bodyPr>
            <a:spAutoFit/>
          </a:bodyPr>
          <a:lstStyle/>
          <a:p>
            <a:r>
              <a:rPr lang="de-DE" sz="1200">
                <a:latin typeface="Calibri" pitchFamily="34" charset="0"/>
              </a:rPr>
              <a:t>Diese sogenannten Leistungserbringer müssen fest definierte Voraussetzungen  erfüllen und  mit den Krankenkassen einen Vertrag über das Angebot der spezialisierten ambulanten Palliativversorgung SAPV abgeschlossen haben.  Ferner muss die SAPV Leistung durch einen Arzt verordnet sein.</a:t>
            </a:r>
          </a:p>
        </p:txBody>
      </p:sp>
      <p:sp>
        <p:nvSpPr>
          <p:cNvPr id="16" name="Textfeld 15"/>
          <p:cNvSpPr txBox="1">
            <a:spLocks noChangeArrowheads="1"/>
          </p:cNvSpPr>
          <p:nvPr/>
        </p:nvSpPr>
        <p:spPr bwMode="auto">
          <a:xfrm>
            <a:off x="1116013" y="2276475"/>
            <a:ext cx="6119812" cy="1016000"/>
          </a:xfrm>
          <a:prstGeom prst="rect">
            <a:avLst/>
          </a:prstGeom>
          <a:noFill/>
          <a:ln w="9525">
            <a:noFill/>
            <a:miter lim="800000"/>
            <a:headEnd/>
            <a:tailEnd/>
          </a:ln>
        </p:spPr>
        <p:txBody>
          <a:bodyPr>
            <a:spAutoFit/>
          </a:bodyPr>
          <a:lstStyle/>
          <a:p>
            <a:r>
              <a:rPr lang="de-DE" sz="1200">
                <a:latin typeface="Calibri" pitchFamily="34" charset="0"/>
              </a:rPr>
              <a:t>SAPV- Verordnung setzt als Kriterium  voraus, das  zum einen  eine  Palliativsituation vorliegt und zum anderen eine besonders aufwändige Versorgung notwendig ist.</a:t>
            </a:r>
          </a:p>
          <a:p>
            <a:endParaRPr lang="de-DE" sz="1200">
              <a:latin typeface="Calibri" pitchFamily="34" charset="0"/>
            </a:endParaRPr>
          </a:p>
          <a:p>
            <a:r>
              <a:rPr lang="de-DE" sz="1200">
                <a:latin typeface="Calibri" pitchFamily="34" charset="0"/>
              </a:rPr>
              <a:t>Als Hinweis für  eine aufwändige  Versorgung  gilt das vorliegen eines komplexen Symptomgeschehens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additive="base">
                                        <p:cTn id="43"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 calcmode="lin" valueType="num">
                                      <p:cBhvr additive="base">
                                        <p:cTn id="49" dur="500" fill="hold"/>
                                        <p:tgtEl>
                                          <p:spTgt spid="11">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1">
                                            <p:txEl>
                                              <p:pRg st="10" end="10"/>
                                            </p:txEl>
                                          </p:spTgt>
                                        </p:tgtEl>
                                        <p:attrNameLst>
                                          <p:attrName>style.visibility</p:attrName>
                                        </p:attrNameLst>
                                      </p:cBhvr>
                                      <p:to>
                                        <p:strVal val="visible"/>
                                      </p:to>
                                    </p:set>
                                    <p:anim calcmode="lin" valueType="num">
                                      <p:cBhvr additive="base">
                                        <p:cTn id="55" dur="500" fill="hold"/>
                                        <p:tgtEl>
                                          <p:spTgt spid="11">
                                            <p:txEl>
                                              <p:pRg st="10" end="1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1">
                                            <p:txEl>
                                              <p:pRg st="12" end="12"/>
                                            </p:txEl>
                                          </p:spTgt>
                                        </p:tgtEl>
                                        <p:attrNameLst>
                                          <p:attrName>style.visibility</p:attrName>
                                        </p:attrNameLst>
                                      </p:cBhvr>
                                      <p:to>
                                        <p:strVal val="visible"/>
                                      </p:to>
                                    </p:set>
                                    <p:anim calcmode="lin" valueType="num">
                                      <p:cBhvr additive="base">
                                        <p:cTn id="61" dur="500" fill="hold"/>
                                        <p:tgtEl>
                                          <p:spTgt spid="11">
                                            <p:txEl>
                                              <p:pRg st="12" end="1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1">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1">
                                            <p:txEl>
                                              <p:pRg st="14" end="14"/>
                                            </p:txEl>
                                          </p:spTgt>
                                        </p:tgtEl>
                                        <p:attrNameLst>
                                          <p:attrName>style.visibility</p:attrName>
                                        </p:attrNameLst>
                                      </p:cBhvr>
                                      <p:to>
                                        <p:strVal val="visible"/>
                                      </p:to>
                                    </p:set>
                                    <p:anim calcmode="lin" valueType="num">
                                      <p:cBhvr additive="base">
                                        <p:cTn id="67" dur="500" fill="hold"/>
                                        <p:tgtEl>
                                          <p:spTgt spid="11">
                                            <p:txEl>
                                              <p:pRg st="14" end="1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3" name="Inhaltsplatzhalter 2"/>
          <p:cNvSpPr>
            <a:spLocks noGrp="1"/>
          </p:cNvSpPr>
          <p:nvPr>
            <p:ph sz="half" idx="1"/>
          </p:nvPr>
        </p:nvSpPr>
        <p:spPr>
          <a:xfrm>
            <a:off x="457200" y="1600200"/>
            <a:ext cx="8218488" cy="892175"/>
          </a:xfrm>
        </p:spPr>
        <p:txBody>
          <a:bodyPr rtlCol="0">
            <a:normAutofit fontScale="47500" lnSpcReduction="20000"/>
          </a:bodyPr>
          <a:lstStyle/>
          <a:p>
            <a:pPr fontAlgn="auto">
              <a:spcAft>
                <a:spcPts val="0"/>
              </a:spcAft>
              <a:buFont typeface="Arial" pitchFamily="34" charset="0"/>
              <a:buChar char="•"/>
              <a:defRPr/>
            </a:pPr>
            <a:endParaRPr lang="de-DE" dirty="0" smtClean="0"/>
          </a:p>
          <a:p>
            <a:pPr algn="ctr" fontAlgn="auto">
              <a:spcAft>
                <a:spcPts val="0"/>
              </a:spcAft>
              <a:buFont typeface="Arial" pitchFamily="34" charset="0"/>
              <a:buChar char="•"/>
              <a:defRPr/>
            </a:pPr>
            <a:r>
              <a:rPr lang="de-DE" b="1" dirty="0" smtClean="0"/>
              <a:t>Die SAPV kann nur durch einen zugelassenen sog Leistungserbringer erbracht werden.</a:t>
            </a:r>
            <a:r>
              <a:rPr lang="de-DE" dirty="0" smtClean="0"/>
              <a:t> </a:t>
            </a:r>
            <a:endParaRPr lang="de-DE" b="1" dirty="0" smtClean="0"/>
          </a:p>
          <a:p>
            <a:pPr fontAlgn="auto">
              <a:spcAft>
                <a:spcPts val="0"/>
              </a:spcAft>
              <a:buFont typeface="Arial" pitchFamily="34" charset="0"/>
              <a:buChar char="•"/>
              <a:defRPr/>
            </a:pPr>
            <a:endParaRPr lang="de-DE" dirty="0" smtClean="0"/>
          </a:p>
          <a:p>
            <a:pPr algn="ctr" fontAlgn="auto">
              <a:spcAft>
                <a:spcPts val="0"/>
              </a:spcAft>
              <a:buFont typeface="Arial" pitchFamily="34" charset="0"/>
              <a:buChar char="•"/>
              <a:defRPr/>
            </a:pPr>
            <a:r>
              <a:rPr lang="de-DE" dirty="0" smtClean="0"/>
              <a:t> In der ländlichen Region um den Altkreis Bremervörde gibt es derzeit keinen entsprechenden Leistungserbringer. </a:t>
            </a:r>
          </a:p>
          <a:p>
            <a:pPr fontAlgn="auto">
              <a:spcAft>
                <a:spcPts val="0"/>
              </a:spcAft>
              <a:buFont typeface="Arial" pitchFamily="34" charset="0"/>
              <a:buChar char="•"/>
              <a:defRPr/>
            </a:pPr>
            <a:endParaRPr lang="de-DE" dirty="0" smtClean="0"/>
          </a:p>
        </p:txBody>
      </p:sp>
      <p:pic>
        <p:nvPicPr>
          <p:cNvPr id="12292" name="Picture 2" descr="C:\Users\Andreas\Pictures\photo_big1066.jpg"/>
          <p:cNvPicPr>
            <a:picLocks noGrp="1" noChangeAspect="1" noChangeArrowheads="1"/>
          </p:cNvPicPr>
          <p:nvPr>
            <p:ph sz="half" idx="2"/>
          </p:nvPr>
        </p:nvPicPr>
        <p:blipFill>
          <a:blip r:embed="rId2" cstate="print"/>
          <a:srcRect/>
          <a:stretch>
            <a:fillRect/>
          </a:stretch>
        </p:blipFill>
        <p:spPr>
          <a:xfrm>
            <a:off x="1979613" y="2492375"/>
            <a:ext cx="4992687" cy="37449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photo_big1066.jpg"/>
          <p:cNvPicPr>
            <a:picLocks noChangeAspect="1"/>
          </p:cNvPicPr>
          <p:nvPr/>
        </p:nvPicPr>
        <p:blipFill>
          <a:blip r:embed="rId2" cstate="print"/>
          <a:srcRect/>
          <a:stretch>
            <a:fillRect/>
          </a:stretch>
        </p:blipFill>
        <p:spPr bwMode="auto">
          <a:xfrm>
            <a:off x="684213" y="1628775"/>
            <a:ext cx="7559675" cy="4464050"/>
          </a:xfrm>
          <a:prstGeom prst="rect">
            <a:avLst/>
          </a:prstGeom>
          <a:noFill/>
          <a:ln w="9525">
            <a:noFill/>
            <a:miter lim="800000"/>
            <a:headEnd/>
            <a:tailEnd/>
          </a:ln>
        </p:spPr>
      </p:pic>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3" name="Inhaltsplatzhalter 2"/>
          <p:cNvSpPr>
            <a:spLocks noGrp="1"/>
          </p:cNvSpPr>
          <p:nvPr>
            <p:ph sz="half" idx="1"/>
          </p:nvPr>
        </p:nvSpPr>
        <p:spPr>
          <a:xfrm>
            <a:off x="395288" y="1989138"/>
            <a:ext cx="8220075" cy="3340100"/>
          </a:xfrm>
        </p:spPr>
        <p:txBody>
          <a:bodyPr rtlCol="0">
            <a:normAutofit fontScale="47500" lnSpcReduction="20000"/>
          </a:bodyPr>
          <a:lstStyle/>
          <a:p>
            <a:pPr fontAlgn="auto">
              <a:spcAft>
                <a:spcPts val="0"/>
              </a:spcAft>
              <a:buFont typeface="Arial" pitchFamily="34" charset="0"/>
              <a:buChar char="•"/>
              <a:defRPr/>
            </a:pPr>
            <a:endParaRPr lang="de-DE" dirty="0" smtClean="0"/>
          </a:p>
          <a:p>
            <a:pPr algn="ctr" fontAlgn="auto">
              <a:spcAft>
                <a:spcPts val="0"/>
              </a:spcAft>
              <a:buFont typeface="Arial" pitchFamily="34" charset="0"/>
              <a:buChar char="•"/>
              <a:defRPr/>
            </a:pPr>
            <a:r>
              <a:rPr lang="de-DE" dirty="0" smtClean="0"/>
              <a:t>Die Ursachen hierfür sind vielfältig</a:t>
            </a:r>
          </a:p>
          <a:p>
            <a:pPr fontAlgn="auto">
              <a:spcAft>
                <a:spcPts val="0"/>
              </a:spcAft>
              <a:buFont typeface="Arial" pitchFamily="34" charset="0"/>
              <a:buChar char="•"/>
              <a:defRPr/>
            </a:pPr>
            <a:endParaRPr lang="de-DE" dirty="0" smtClean="0"/>
          </a:p>
          <a:p>
            <a:pPr fontAlgn="auto">
              <a:spcAft>
                <a:spcPts val="0"/>
              </a:spcAft>
              <a:buFont typeface="Arial" pitchFamily="34" charset="0"/>
              <a:buChar char="•"/>
              <a:defRPr/>
            </a:pPr>
            <a:r>
              <a:rPr lang="de-DE" dirty="0" smtClean="0"/>
              <a:t>Zum einen : Ein SAPV Team als Leistungserbringer aus hauptamtlich tätigen Ärzten für Palliativmedizin und spezialisierten Pflegekräften rechnet sich auf 500.000 Einwohner. In der Bevölkerungsschwachen Landregion entständen damit Anfahrtswege die weit über maximal zulässigen 45 km Radius. Für die „Großen Anbieter“ im Gesundheitswesen rechnet sich ein Angebot  von SAPV in unserer Region nicht- entsprechend gibt es keinen Anbieter bislang.</a:t>
            </a:r>
          </a:p>
          <a:p>
            <a:pPr fontAlgn="auto">
              <a:spcAft>
                <a:spcPts val="0"/>
              </a:spcAft>
              <a:buFont typeface="Arial" pitchFamily="34" charset="0"/>
              <a:buChar char="•"/>
              <a:defRPr/>
            </a:pPr>
            <a:endParaRPr lang="de-DE" dirty="0" smtClean="0"/>
          </a:p>
          <a:p>
            <a:pPr fontAlgn="auto">
              <a:spcAft>
                <a:spcPts val="0"/>
              </a:spcAft>
              <a:buFont typeface="Arial" pitchFamily="34" charset="0"/>
              <a:buChar char="•"/>
              <a:defRPr/>
            </a:pPr>
            <a:r>
              <a:rPr lang="de-DE" dirty="0" smtClean="0"/>
              <a:t>Zum anderen: Palliativpatienten in unserer Region werden zumeist schon über viele Jahre durch Ihren Hausarzt, Ihren Pflegedienst gut versorgt. Es besteht natürlicherweise eine gewisse Hemmnis sowohl der Patienten als auch der betreuenden Kräfte nun ausgerechnet in dieser wichtigen und intensivsten Phase der Behandlung und Betreuung so etwas wie „Palliativretter“ von außen hinzuzuziehen-</a:t>
            </a:r>
          </a:p>
          <a:p>
            <a:pPr fontAlgn="auto">
              <a:spcAft>
                <a:spcPts val="0"/>
              </a:spcAft>
              <a:buFont typeface="Arial" pitchFamily="34" charset="0"/>
              <a:buChar char="•"/>
              <a:defRPr/>
            </a:pPr>
            <a:endParaRPr lang="de-DE" dirty="0" smtClean="0"/>
          </a:p>
          <a:p>
            <a:pPr fontAlgn="auto">
              <a:spcAft>
                <a:spcPts val="0"/>
              </a:spcAft>
              <a:buFont typeface="Arial" pitchFamily="34" charset="0"/>
              <a:buChar char="•"/>
              <a:defRPr/>
            </a:pPr>
            <a:r>
              <a:rPr lang="de-DE" dirty="0" smtClean="0"/>
              <a:t>Zum dritten: die geforderten  Voraussetzungen für einen  Leistungserbringer  was  Mindestvoraussetzungen an Personal, Logistik, und Verwaltung angeht sind mitunter so hoch angesetzt, das kleine Gruppen von interessierten Ärzten oder Pflegeteams  sie kaum erfüllen können. Eine Arztpraxis- oder ein einzelnes Pflegeteam alleine kann Sie nicht erbringen.</a:t>
            </a:r>
          </a:p>
          <a:p>
            <a:pPr fontAlgn="auto">
              <a:spcAft>
                <a:spcPts val="0"/>
              </a:spcAft>
              <a:buFont typeface="Arial" pitchFamily="34" charset="0"/>
              <a:buChar char="•"/>
              <a:defRPr/>
            </a:pPr>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solidFill>
                  <a:schemeClr val="bg1"/>
                </a:solidFill>
                <a:latin typeface="Comic Sans MS" pitchFamily="66" charset="0"/>
              </a:rPr>
              <a:t>Palliativnetz im Altkreis Bremervörde</a:t>
            </a:r>
            <a:endParaRPr lang="de-DE" dirty="0"/>
          </a:p>
        </p:txBody>
      </p:sp>
      <p:sp>
        <p:nvSpPr>
          <p:cNvPr id="10" name="Textfeld 9"/>
          <p:cNvSpPr txBox="1">
            <a:spLocks noChangeArrowheads="1"/>
          </p:cNvSpPr>
          <p:nvPr/>
        </p:nvSpPr>
        <p:spPr bwMode="auto">
          <a:xfrm>
            <a:off x="755650" y="1700213"/>
            <a:ext cx="7056438" cy="4156075"/>
          </a:xfrm>
          <a:prstGeom prst="rect">
            <a:avLst/>
          </a:prstGeom>
          <a:noFill/>
          <a:ln w="9525">
            <a:noFill/>
            <a:miter lim="800000"/>
            <a:headEnd/>
            <a:tailEnd/>
          </a:ln>
        </p:spPr>
        <p:txBody>
          <a:bodyPr>
            <a:spAutoFit/>
          </a:bodyPr>
          <a:lstStyle/>
          <a:p>
            <a:endParaRPr lang="de-DE" sz="1200" dirty="0">
              <a:latin typeface="Calibri" pitchFamily="34" charset="0"/>
            </a:endParaRPr>
          </a:p>
          <a:p>
            <a:endParaRPr lang="de-DE" sz="1200" dirty="0">
              <a:latin typeface="Calibri" pitchFamily="34" charset="0"/>
            </a:endParaRPr>
          </a:p>
          <a:p>
            <a:r>
              <a:rPr lang="de-DE" sz="1200" b="1" dirty="0">
                <a:latin typeface="Calibri" pitchFamily="34" charset="0"/>
              </a:rPr>
              <a:t>Ein weiteres Problemfeld der derzeitigen Regelung findet sich in der Vergütung</a:t>
            </a:r>
          </a:p>
          <a:p>
            <a:endParaRPr lang="de-DE" sz="1200" dirty="0">
              <a:latin typeface="Calibri" pitchFamily="34" charset="0"/>
            </a:endParaRPr>
          </a:p>
          <a:p>
            <a:r>
              <a:rPr lang="de-DE" sz="1200" dirty="0">
                <a:latin typeface="Calibri" pitchFamily="34" charset="0"/>
              </a:rPr>
              <a:t>Der Gesetzgeber hat erkannt, das die Betreuung eines Palliativpatienten deutlich aufwendiger und vor allem Zeit intensiver ist .</a:t>
            </a:r>
          </a:p>
          <a:p>
            <a:r>
              <a:rPr lang="de-DE" sz="1200" dirty="0">
                <a:latin typeface="Calibri" pitchFamily="34" charset="0"/>
              </a:rPr>
              <a:t>Zur Finanzierung wurden extra Gelder außerhalb des normalen </a:t>
            </a:r>
            <a:r>
              <a:rPr lang="de-DE" sz="1200" dirty="0" err="1">
                <a:latin typeface="Calibri" pitchFamily="34" charset="0"/>
              </a:rPr>
              <a:t>Gesundheitsbuget</a:t>
            </a:r>
            <a:r>
              <a:rPr lang="de-DE" sz="1200" dirty="0">
                <a:latin typeface="Calibri" pitchFamily="34" charset="0"/>
              </a:rPr>
              <a:t> bereit gestellt</a:t>
            </a:r>
          </a:p>
          <a:p>
            <a:r>
              <a:rPr lang="de-DE" sz="1200" dirty="0">
                <a:latin typeface="Calibri" pitchFamily="34" charset="0"/>
              </a:rPr>
              <a:t>Die Leistungen der SAPV  sowohl ärztlich als auch durch Pflegekräfte werden besser entlohnt</a:t>
            </a:r>
          </a:p>
          <a:p>
            <a:endParaRPr lang="de-DE" sz="1200" b="1" dirty="0">
              <a:latin typeface="Calibri" pitchFamily="34" charset="0"/>
            </a:endParaRPr>
          </a:p>
          <a:p>
            <a:pPr algn="ctr"/>
            <a:r>
              <a:rPr lang="de-DE" sz="1200" b="1" dirty="0">
                <a:latin typeface="Calibri" pitchFamily="34" charset="0"/>
              </a:rPr>
              <a:t>aber</a:t>
            </a:r>
          </a:p>
          <a:p>
            <a:endParaRPr lang="de-DE" sz="1200" dirty="0">
              <a:latin typeface="Calibri" pitchFamily="34" charset="0"/>
            </a:endParaRPr>
          </a:p>
          <a:p>
            <a:r>
              <a:rPr lang="de-DE" sz="1200" dirty="0">
                <a:latin typeface="Calibri" pitchFamily="34" charset="0"/>
              </a:rPr>
              <a:t>Obwohl die Versorgung der Patienten  im Rahmen der sogenannten allgemeinen Palliativversorgung  einen deutlich höheren – und intensiven Einsatz von Hausärzten und betreuenden Pflegediensten bedeutet, werden diese an der besseren Vergütung nicht beteiligt</a:t>
            </a:r>
          </a:p>
          <a:p>
            <a:endParaRPr lang="de-DE" sz="1200" dirty="0">
              <a:latin typeface="Calibri" pitchFamily="34" charset="0"/>
            </a:endParaRPr>
          </a:p>
          <a:p>
            <a:r>
              <a:rPr lang="de-DE" sz="1200" dirty="0">
                <a:latin typeface="Calibri" pitchFamily="34" charset="0"/>
              </a:rPr>
              <a:t>Wird eine scharfe Grenze gezogen zwischen </a:t>
            </a:r>
            <a:r>
              <a:rPr lang="de-DE" sz="1200" dirty="0" smtClean="0">
                <a:latin typeface="Calibri" pitchFamily="34" charset="0"/>
              </a:rPr>
              <a:t>sogenannter </a:t>
            </a:r>
            <a:r>
              <a:rPr lang="de-DE" sz="1200" dirty="0">
                <a:latin typeface="Calibri" pitchFamily="34" charset="0"/>
              </a:rPr>
              <a:t>allgemeiner ambulanter Palliativversorgung  (AAPV) und spezialisierter  ambulanter Palliativversorgung (SAPV)  die sich im realen Krankheitsgeschehen, in dem Verlauf einer Palliativversorgung so nicht wiederfindet.</a:t>
            </a:r>
          </a:p>
          <a:p>
            <a:endParaRPr lang="de-DE" sz="1200" dirty="0">
              <a:latin typeface="Calibri" pitchFamily="34" charset="0"/>
            </a:endParaRPr>
          </a:p>
          <a:p>
            <a:r>
              <a:rPr lang="de-DE" sz="1200" dirty="0">
                <a:latin typeface="Calibri" pitchFamily="34" charset="0"/>
              </a:rPr>
              <a:t> Wird ein erhöhter Zeit und Aufwandbedarf nur den Leistungserbringern der SAPV  zugestanden.	</a:t>
            </a:r>
          </a:p>
          <a:p>
            <a:endParaRPr lang="de-DE" sz="1200" dirty="0">
              <a:latin typeface="Calibri" pitchFamily="34" charset="0"/>
            </a:endParaRPr>
          </a:p>
          <a:p>
            <a:endParaRPr lang="de-DE" sz="1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 calcmode="lin" valueType="num">
                                      <p:cBhvr additive="base">
                                        <p:cTn id="13"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 calcmode="lin" valueType="num">
                                      <p:cBhvr additive="base">
                                        <p:cTn id="19" dur="50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 calcmode="lin" valueType="num">
                                      <p:cBhvr additive="base">
                                        <p:cTn id="25" dur="500" fill="hold"/>
                                        <p:tgtEl>
                                          <p:spTgt spid="10">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 calcmode="lin" valueType="num">
                                      <p:cBhvr additive="base">
                                        <p:cTn id="31" dur="500" fill="hold"/>
                                        <p:tgtEl>
                                          <p:spTgt spid="10">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 calcmode="lin" valueType="num">
                                      <p:cBhvr additive="base">
                                        <p:cTn id="37" dur="500" fill="hold"/>
                                        <p:tgtEl>
                                          <p:spTgt spid="10">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0">
                                            <p:txEl>
                                              <p:pRg st="12" end="12"/>
                                            </p:txEl>
                                          </p:spTgt>
                                        </p:tgtEl>
                                        <p:attrNameLst>
                                          <p:attrName>style.visibility</p:attrName>
                                        </p:attrNameLst>
                                      </p:cBhvr>
                                      <p:to>
                                        <p:strVal val="visible"/>
                                      </p:to>
                                    </p:set>
                                    <p:anim calcmode="lin" valueType="num">
                                      <p:cBhvr additive="base">
                                        <p:cTn id="43" dur="500" fill="hold"/>
                                        <p:tgtEl>
                                          <p:spTgt spid="10">
                                            <p:txEl>
                                              <p:pRg st="12" end="1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0">
                                            <p:txEl>
                                              <p:pRg st="14" end="14"/>
                                            </p:txEl>
                                          </p:spTgt>
                                        </p:tgtEl>
                                        <p:attrNameLst>
                                          <p:attrName>style.visibility</p:attrName>
                                        </p:attrNameLst>
                                      </p:cBhvr>
                                      <p:to>
                                        <p:strVal val="visible"/>
                                      </p:to>
                                    </p:set>
                                    <p:anim calcmode="lin" valueType="num">
                                      <p:cBhvr additive="base">
                                        <p:cTn id="49" dur="500" fill="hold"/>
                                        <p:tgtEl>
                                          <p:spTgt spid="10">
                                            <p:txEl>
                                              <p:pRg st="14" end="1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2949</Words>
  <Application>Microsoft Office PowerPoint</Application>
  <PresentationFormat>Bildschirmpräsentation (4:3)</PresentationFormat>
  <Paragraphs>371</Paragraphs>
  <Slides>42</Slides>
  <Notes>0</Notes>
  <HiddenSlides>1</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3</vt:i4>
      </vt:variant>
      <vt:variant>
        <vt:lpstr>Folientitel</vt:lpstr>
      </vt:variant>
      <vt:variant>
        <vt:i4>42</vt:i4>
      </vt:variant>
    </vt:vector>
  </HeadingPairs>
  <TitlesOfParts>
    <vt:vector size="51" baseType="lpstr">
      <vt:lpstr>Calibri</vt:lpstr>
      <vt:lpstr>Arial</vt:lpstr>
      <vt:lpstr>Comic Sans MS</vt:lpstr>
      <vt:lpstr>Times New Roman</vt:lpstr>
      <vt:lpstr>Wingdings</vt:lpstr>
      <vt:lpstr>Larissa-Design</vt:lpstr>
      <vt:lpstr>Dokument</vt:lpstr>
      <vt:lpstr>Acrobat Document</vt:lpstr>
      <vt:lpstr>Microsoft Office Word-Dokument</vt:lpstr>
      <vt:lpstr>Ein Stück des Weges gemeinsam gehen</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Folie 16</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Folie 26</vt:lpstr>
      <vt:lpstr>Palliativnetz im Altkreis Bremervörde</vt:lpstr>
      <vt:lpstr>Palliativnetz im Altkreis Bremervörde</vt:lpstr>
      <vt:lpstr>Palliativnetz im Altkreis Bremervörde</vt:lpstr>
      <vt:lpstr>Palliativnetz im Altkreis Bremervörde</vt:lpstr>
      <vt:lpstr>Palliativnetz im Altkreis Bremervörde</vt:lpstr>
      <vt:lpstr>Palliativnetz im Altkreis Bremervörde </vt:lpstr>
      <vt:lpstr>Palliativnetz im Altkreis Bremervörde </vt:lpstr>
      <vt:lpstr>Palliativnetz im Altkreis Bremervörde</vt:lpstr>
      <vt:lpstr>Folie 35</vt:lpstr>
      <vt:lpstr>Folie 36</vt:lpstr>
      <vt:lpstr>Palliativnetz im Altkreis Bremervörde </vt:lpstr>
      <vt:lpstr>Palliativnetz im Altkreis Bremervörde </vt:lpstr>
      <vt:lpstr>Palliativnetz im Altkreis Bremervörde</vt:lpstr>
      <vt:lpstr>Palliativnetz im Altkreis Bremervörde</vt:lpstr>
      <vt:lpstr>Folie 41</vt:lpstr>
      <vt:lpstr>Folie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Andreas</dc:creator>
  <cp:lastModifiedBy>Andreas</cp:lastModifiedBy>
  <cp:revision>207</cp:revision>
  <dcterms:created xsi:type="dcterms:W3CDTF">2011-04-04T14:26:47Z</dcterms:created>
  <dcterms:modified xsi:type="dcterms:W3CDTF">2011-05-04T14:12:03Z</dcterms:modified>
</cp:coreProperties>
</file>